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307" r:id="rId2"/>
    <p:sldId id="294" r:id="rId3"/>
    <p:sldId id="293" r:id="rId4"/>
    <p:sldId id="295" r:id="rId5"/>
    <p:sldId id="296" r:id="rId6"/>
    <p:sldId id="270" r:id="rId7"/>
    <p:sldId id="271" r:id="rId8"/>
    <p:sldId id="272" r:id="rId9"/>
    <p:sldId id="290" r:id="rId10"/>
    <p:sldId id="289" r:id="rId11"/>
    <p:sldId id="273" r:id="rId12"/>
    <p:sldId id="280" r:id="rId13"/>
    <p:sldId id="308" r:id="rId14"/>
    <p:sldId id="281" r:id="rId15"/>
    <p:sldId id="282" r:id="rId16"/>
    <p:sldId id="298" r:id="rId17"/>
    <p:sldId id="300" r:id="rId18"/>
    <p:sldId id="301" r:id="rId19"/>
    <p:sldId id="284" r:id="rId20"/>
    <p:sldId id="285" r:id="rId21"/>
    <p:sldId id="302" r:id="rId22"/>
    <p:sldId id="303" r:id="rId23"/>
    <p:sldId id="304" r:id="rId24"/>
    <p:sldId id="305" r:id="rId25"/>
    <p:sldId id="275" r:id="rId26"/>
    <p:sldId id="276" r:id="rId27"/>
    <p:sldId id="277" r:id="rId28"/>
    <p:sldId id="292" r:id="rId29"/>
    <p:sldId id="306" r:id="rId30"/>
    <p:sldId id="27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3"/>
    <p:restoredTop sz="94656"/>
  </p:normalViewPr>
  <p:slideViewPr>
    <p:cSldViewPr snapToGrid="0" snapToObjects="1">
      <p:cViewPr varScale="1">
        <p:scale>
          <a:sx n="185" d="100"/>
          <a:sy n="185" d="100"/>
        </p:scale>
        <p:origin x="168" y="3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09C37-40EF-2F41-9D6D-4C1441EC47A3}" type="datetimeFigureOut">
              <a:rPr lang="en-US" smtClean="0"/>
              <a:t>9/3/18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BF431-8776-DB4A-9373-E94A9E02D2F3}" type="slidenum">
              <a:rPr lang="en-US" smtClean="0"/>
              <a:t>‹#›</a:t>
            </a:fld>
            <a:endParaRPr lang="en-US"/>
          </a:p>
        </p:txBody>
      </p:sp>
    </p:spTree>
    <p:extLst>
      <p:ext uri="{BB962C8B-B14F-4D97-AF65-F5344CB8AC3E}">
        <p14:creationId xmlns:p14="http://schemas.microsoft.com/office/powerpoint/2010/main" val="2135385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8A983-5489-E14A-A592-FD400613B8AC}" type="slidenum">
              <a:rPr lang="en-US" smtClean="0"/>
              <a:t>6</a:t>
            </a:fld>
            <a:endParaRPr lang="en-US"/>
          </a:p>
        </p:txBody>
      </p:sp>
    </p:spTree>
    <p:extLst>
      <p:ext uri="{BB962C8B-B14F-4D97-AF65-F5344CB8AC3E}">
        <p14:creationId xmlns:p14="http://schemas.microsoft.com/office/powerpoint/2010/main" val="40149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E511FE-F555-9542-9BE0-4993BE1E774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323729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511FE-F555-9542-9BE0-4993BE1E774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152393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511FE-F555-9542-9BE0-4993BE1E774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346868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E511FE-F555-9542-9BE0-4993BE1E774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70351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E511FE-F555-9542-9BE0-4993BE1E7749}" type="datetimeFigureOut">
              <a:rPr lang="en-US" smtClean="0"/>
              <a:t>9/3/18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258978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E511FE-F555-9542-9BE0-4993BE1E7749}"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164574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E511FE-F555-9542-9BE0-4993BE1E7749}" type="datetimeFigureOut">
              <a:rPr lang="en-US" smtClean="0"/>
              <a:t>9/3/18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401012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E511FE-F555-9542-9BE0-4993BE1E7749}" type="datetimeFigureOut">
              <a:rPr lang="en-US" smtClean="0"/>
              <a:t>9/3/18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412049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511FE-F555-9542-9BE0-4993BE1E7749}" type="datetimeFigureOut">
              <a:rPr lang="en-US" smtClean="0"/>
              <a:t>9/3/18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176737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E511FE-F555-9542-9BE0-4993BE1E7749}"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4592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E511FE-F555-9542-9BE0-4993BE1E7749}" type="datetimeFigureOut">
              <a:rPr lang="en-US" smtClean="0"/>
              <a:t>9/3/18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6812E-8CF6-4042-9C95-AEEB181240A3}" type="slidenum">
              <a:rPr lang="en-US" smtClean="0"/>
              <a:t>‹#›</a:t>
            </a:fld>
            <a:endParaRPr lang="en-US"/>
          </a:p>
        </p:txBody>
      </p:sp>
    </p:spTree>
    <p:extLst>
      <p:ext uri="{BB962C8B-B14F-4D97-AF65-F5344CB8AC3E}">
        <p14:creationId xmlns:p14="http://schemas.microsoft.com/office/powerpoint/2010/main" val="168388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kern="1200">
                <a:solidFill>
                  <a:schemeClr val="tx1">
                    <a:tint val="75000"/>
                  </a:schemeClr>
                </a:solidFill>
                <a:latin typeface="Times"/>
              </a:defRPr>
            </a:lvl1pPr>
          </a:lstStyle>
          <a:p>
            <a:fld id="{F2E511FE-F555-9542-9BE0-4993BE1E7749}" type="datetimeFigureOut">
              <a:rPr lang="en-US" smtClean="0"/>
              <a:t>9/3/18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kern="1200">
                <a:solidFill>
                  <a:schemeClr val="tx1">
                    <a:tint val="75000"/>
                  </a:schemeClr>
                </a:solidFill>
                <a:latin typeface="Time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kern="1200">
                <a:solidFill>
                  <a:schemeClr val="tx1">
                    <a:tint val="75000"/>
                  </a:schemeClr>
                </a:solidFill>
                <a:latin typeface="Times"/>
              </a:defRPr>
            </a:lvl1pPr>
          </a:lstStyle>
          <a:p>
            <a:fld id="{5956812E-8CF6-4042-9C95-AEEB181240A3}" type="slidenum">
              <a:rPr lang="en-US" smtClean="0"/>
              <a:t>‹#›</a:t>
            </a:fld>
            <a:endParaRPr lang="en-US"/>
          </a:p>
        </p:txBody>
      </p:sp>
    </p:spTree>
    <p:extLst>
      <p:ext uri="{BB962C8B-B14F-4D97-AF65-F5344CB8AC3E}">
        <p14:creationId xmlns:p14="http://schemas.microsoft.com/office/powerpoint/2010/main" val="837674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Time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998D-0F3C-994D-B278-A695FD8AE307}"/>
              </a:ext>
            </a:extLst>
          </p:cNvPr>
          <p:cNvSpPr>
            <a:spLocks noGrp="1"/>
          </p:cNvSpPr>
          <p:nvPr>
            <p:ph type="ctrTitle"/>
          </p:nvPr>
        </p:nvSpPr>
        <p:spPr/>
        <p:txBody>
          <a:bodyPr/>
          <a:lstStyle/>
          <a:p>
            <a:r>
              <a:rPr lang="en-US" dirty="0"/>
              <a:t>Lit Reviews and Library</a:t>
            </a:r>
          </a:p>
        </p:txBody>
      </p:sp>
      <p:sp>
        <p:nvSpPr>
          <p:cNvPr id="3" name="Subtitle 2">
            <a:extLst>
              <a:ext uri="{FF2B5EF4-FFF2-40B4-BE49-F238E27FC236}">
                <a16:creationId xmlns:a16="http://schemas.microsoft.com/office/drawing/2014/main" id="{D78AE893-D557-BE48-82C6-FC90354F87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758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fontScale="90000"/>
          </a:bodyPr>
          <a:lstStyle/>
          <a:p>
            <a:r>
              <a:rPr lang="en-US" altLang="en-US" dirty="0">
                <a:latin typeface="Times New Roman" charset="0"/>
                <a:ea typeface="ＭＳ Ｐゴシック" charset="-128"/>
              </a:rPr>
              <a:t>Guiding Principle of Library Research</a:t>
            </a:r>
          </a:p>
        </p:txBody>
      </p:sp>
      <p:sp>
        <p:nvSpPr>
          <p:cNvPr id="23554" name="Content Placeholder 2"/>
          <p:cNvSpPr>
            <a:spLocks noGrp="1"/>
          </p:cNvSpPr>
          <p:nvPr>
            <p:ph idx="1"/>
          </p:nvPr>
        </p:nvSpPr>
        <p:spPr/>
        <p:txBody>
          <a:bodyPr/>
          <a:lstStyle/>
          <a:p>
            <a:r>
              <a:rPr lang="en-US" altLang="en-US" dirty="0">
                <a:latin typeface="Times New Roman" charset="0"/>
                <a:ea typeface="ＭＳ Ｐゴシック" charset="-128"/>
              </a:rPr>
              <a:t>Library research is best done with a Guinness and a bag of Kettle’s Honey Dijon potato chips. </a:t>
            </a:r>
          </a:p>
        </p:txBody>
      </p:sp>
      <p:sp>
        <p:nvSpPr>
          <p:cNvPr id="23555"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42063346-422E-0F41-BCC4-DE759A396FC0}" type="slidenum">
              <a:rPr lang="en-US" altLang="en-US" sz="1200">
                <a:solidFill>
                  <a:srgbClr val="898989"/>
                </a:solidFill>
              </a:rPr>
              <a:pPr>
                <a:spcBef>
                  <a:spcPct val="0"/>
                </a:spcBef>
                <a:buFontTx/>
                <a:buNone/>
              </a:pPr>
              <a:t>10</a:t>
            </a:fld>
            <a:endParaRPr lang="en-US" altLang="en-US" sz="1200">
              <a:solidFill>
                <a:srgbClr val="898989"/>
              </a:solidFill>
            </a:endParaRPr>
          </a:p>
        </p:txBody>
      </p:sp>
    </p:spTree>
    <p:extLst>
      <p:ext uri="{BB962C8B-B14F-4D97-AF65-F5344CB8AC3E}">
        <p14:creationId xmlns:p14="http://schemas.microsoft.com/office/powerpoint/2010/main" val="158885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a:latin typeface="Times New Roman" charset="0"/>
                <a:ea typeface="ＭＳ Ｐゴシック" charset="-128"/>
              </a:rPr>
              <a:t>Primary vs. Secondary</a:t>
            </a:r>
          </a:p>
        </p:txBody>
      </p:sp>
      <p:sp>
        <p:nvSpPr>
          <p:cNvPr id="3" name="Content Placeholder 2"/>
          <p:cNvSpPr>
            <a:spLocks noGrp="1"/>
          </p:cNvSpPr>
          <p:nvPr>
            <p:ph idx="1"/>
          </p:nvPr>
        </p:nvSpPr>
        <p:spPr>
          <a:xfrm>
            <a:off x="533400" y="1600200"/>
            <a:ext cx="8458200" cy="4525963"/>
          </a:xfrm>
        </p:spPr>
        <p:txBody>
          <a:bodyPr/>
          <a:lstStyle/>
          <a:p>
            <a:r>
              <a:rPr lang="en-US" altLang="en-US">
                <a:latin typeface="Times New Roman" charset="0"/>
                <a:ea typeface="ＭＳ Ｐゴシック" charset="-128"/>
              </a:rPr>
              <a:t>A primary source is a report of research in which </a:t>
            </a:r>
            <a:r>
              <a:rPr lang="en-US" altLang="en-US" i="1">
                <a:latin typeface="Times New Roman" charset="0"/>
                <a:ea typeface="ＭＳ Ｐゴシック" charset="-128"/>
              </a:rPr>
              <a:t>the author</a:t>
            </a:r>
            <a:r>
              <a:rPr lang="en-US" altLang="en-US">
                <a:latin typeface="Times New Roman" charset="0"/>
                <a:ea typeface="ＭＳ Ｐゴシック" charset="-128"/>
              </a:rPr>
              <a:t> has gathered and analyzed data. </a:t>
            </a:r>
          </a:p>
          <a:p>
            <a:r>
              <a:rPr lang="en-US" altLang="en-US">
                <a:latin typeface="Times New Roman" charset="0"/>
                <a:ea typeface="ＭＳ Ｐゴシック" charset="-128"/>
              </a:rPr>
              <a:t>A secondary source is a report in which an author is reporting on other people’s primary research. (Like your lit review)</a:t>
            </a:r>
          </a:p>
          <a:p>
            <a:r>
              <a:rPr lang="en-US" altLang="en-US">
                <a:latin typeface="Times New Roman" charset="0"/>
                <a:ea typeface="ＭＳ Ｐゴシック" charset="-128"/>
              </a:rPr>
              <a:t>Be cautious of (but still use) secondary sources. </a:t>
            </a:r>
            <a:endParaRPr lang="en-US" altLang="en-US" sz="2800">
              <a:latin typeface="Times New Roman" charset="0"/>
              <a:ea typeface="ＭＳ Ｐゴシック" charset="-128"/>
            </a:endParaRPr>
          </a:p>
          <a:p>
            <a:r>
              <a:rPr lang="en-US" altLang="en-US">
                <a:latin typeface="Times New Roman" charset="0"/>
                <a:ea typeface="ＭＳ Ｐゴシック" charset="-128"/>
              </a:rPr>
              <a:t>Books are often secondary sources.</a:t>
            </a:r>
          </a:p>
        </p:txBody>
      </p:sp>
      <p:sp>
        <p:nvSpPr>
          <p:cNvPr id="2" name="Footer Placeholder 1"/>
          <p:cNvSpPr>
            <a:spLocks noGrp="1"/>
          </p:cNvSpPr>
          <p:nvPr>
            <p:ph type="ftr" sz="quarter" idx="11"/>
          </p:nvPr>
        </p:nvSpPr>
        <p:spPr/>
        <p:txBody>
          <a:bodyPr/>
          <a:lstStyle/>
          <a:p>
            <a:pPr>
              <a:defRPr/>
            </a:pPr>
            <a:r>
              <a:rPr lang="en-US"/>
              <a:t> </a:t>
            </a:r>
          </a:p>
        </p:txBody>
      </p:sp>
      <p:sp>
        <p:nvSpPr>
          <p:cNvPr id="29700"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288A583C-2430-1143-B7E0-D3DC08CCBC01}" type="slidenum">
              <a:rPr lang="en-US" altLang="en-US" sz="1200">
                <a:solidFill>
                  <a:srgbClr val="898989"/>
                </a:solidFill>
              </a:rPr>
              <a:pPr>
                <a:spcBef>
                  <a:spcPct val="0"/>
                </a:spcBef>
                <a:buFontTx/>
                <a:buNone/>
              </a:pPr>
              <a:t>11</a:t>
            </a:fld>
            <a:endParaRPr lang="en-US" altLang="en-US" sz="1200">
              <a:solidFill>
                <a:srgbClr val="898989"/>
              </a:solidFill>
            </a:endParaRPr>
          </a:p>
        </p:txBody>
      </p:sp>
    </p:spTree>
    <p:extLst>
      <p:ext uri="{BB962C8B-B14F-4D97-AF65-F5344CB8AC3E}">
        <p14:creationId xmlns:p14="http://schemas.microsoft.com/office/powerpoint/2010/main" val="109899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Read</a:t>
            </a:r>
          </a:p>
        </p:txBody>
      </p:sp>
      <p:sp>
        <p:nvSpPr>
          <p:cNvPr id="3" name="Content Placeholder 2"/>
          <p:cNvSpPr>
            <a:spLocks noGrp="1"/>
          </p:cNvSpPr>
          <p:nvPr>
            <p:ph idx="1"/>
          </p:nvPr>
        </p:nvSpPr>
        <p:spPr/>
        <p:txBody>
          <a:bodyPr>
            <a:normAutofit lnSpcReduction="10000"/>
          </a:bodyPr>
          <a:lstStyle/>
          <a:p>
            <a:r>
              <a:rPr lang="en-US" dirty="0"/>
              <a:t>If what you are reading is not supported by other credible research then you probably should not be reading it.</a:t>
            </a:r>
          </a:p>
          <a:p>
            <a:r>
              <a:rPr lang="en-US" dirty="0"/>
              <a:t>Primary sources first.</a:t>
            </a:r>
          </a:p>
          <a:p>
            <a:r>
              <a:rPr lang="en-US" dirty="0"/>
              <a:t>Secondary sources if they are credible reviews of primary sources.</a:t>
            </a:r>
          </a:p>
          <a:p>
            <a:pPr lvl="1"/>
            <a:r>
              <a:rPr lang="en-US" dirty="0"/>
              <a:t>Other literature reviews</a:t>
            </a:r>
          </a:p>
          <a:p>
            <a:pPr lvl="1"/>
            <a:r>
              <a:rPr lang="en-US" dirty="0"/>
              <a:t>Meta-Analyses</a:t>
            </a:r>
          </a:p>
          <a:p>
            <a:pPr lvl="1"/>
            <a:r>
              <a:rPr lang="en-US" dirty="0"/>
              <a:t>Books are often secondary sources</a:t>
            </a:r>
          </a:p>
          <a:p>
            <a:endParaRPr lang="en-US" dirty="0"/>
          </a:p>
        </p:txBody>
      </p:sp>
    </p:spTree>
    <p:extLst>
      <p:ext uri="{BB962C8B-B14F-4D97-AF65-F5344CB8AC3E}">
        <p14:creationId xmlns:p14="http://schemas.microsoft.com/office/powerpoint/2010/main" val="4628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922EB-D648-7246-BD25-CC4AB181EF37}"/>
              </a:ext>
            </a:extLst>
          </p:cNvPr>
          <p:cNvSpPr>
            <a:spLocks noGrp="1"/>
          </p:cNvSpPr>
          <p:nvPr>
            <p:ph type="title"/>
          </p:nvPr>
        </p:nvSpPr>
        <p:spPr/>
        <p:txBody>
          <a:bodyPr/>
          <a:lstStyle/>
          <a:p>
            <a:r>
              <a:rPr lang="en-US" dirty="0"/>
              <a:t>Using Search Terms</a:t>
            </a:r>
          </a:p>
        </p:txBody>
      </p:sp>
      <p:sp>
        <p:nvSpPr>
          <p:cNvPr id="3" name="Content Placeholder 2">
            <a:extLst>
              <a:ext uri="{FF2B5EF4-FFF2-40B4-BE49-F238E27FC236}">
                <a16:creationId xmlns:a16="http://schemas.microsoft.com/office/drawing/2014/main" id="{5E6E7F68-D518-3A47-AF26-45CAD2EA6939}"/>
              </a:ext>
            </a:extLst>
          </p:cNvPr>
          <p:cNvSpPr>
            <a:spLocks noGrp="1"/>
          </p:cNvSpPr>
          <p:nvPr>
            <p:ph idx="1"/>
          </p:nvPr>
        </p:nvSpPr>
        <p:spPr/>
        <p:txBody>
          <a:bodyPr/>
          <a:lstStyle/>
          <a:p>
            <a:r>
              <a:rPr lang="en-US" dirty="0"/>
              <a:t>Start specific and then move to more general until you find what you need.</a:t>
            </a:r>
          </a:p>
          <a:p>
            <a:r>
              <a:rPr lang="en-US" dirty="0" err="1"/>
              <a:t>library.up.edu</a:t>
            </a:r>
            <a:r>
              <a:rPr lang="en-US" dirty="0"/>
              <a:t>. (Summit)</a:t>
            </a:r>
          </a:p>
          <a:p>
            <a:r>
              <a:rPr lang="en-US" dirty="0"/>
              <a:t>When you find something related to your topic check the search terms (“Subjects”)</a:t>
            </a:r>
          </a:p>
        </p:txBody>
      </p:sp>
    </p:spTree>
    <p:extLst>
      <p:ext uri="{BB962C8B-B14F-4D97-AF65-F5344CB8AC3E}">
        <p14:creationId xmlns:p14="http://schemas.microsoft.com/office/powerpoint/2010/main" val="297035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normAutofit fontScale="90000"/>
          </a:bodyPr>
          <a:lstStyle/>
          <a:p>
            <a:r>
              <a:rPr lang="en-US" altLang="en-US" dirty="0">
                <a:latin typeface="Times New Roman" charset="0"/>
                <a:ea typeface="ＭＳ Ｐゴシック" charset="-128"/>
              </a:rPr>
              <a:t>Using Published Literature Reviews</a:t>
            </a:r>
          </a:p>
        </p:txBody>
      </p:sp>
      <p:sp>
        <p:nvSpPr>
          <p:cNvPr id="41986" name="Content Placeholder 2"/>
          <p:cNvSpPr>
            <a:spLocks noGrp="1"/>
          </p:cNvSpPr>
          <p:nvPr>
            <p:ph idx="1"/>
          </p:nvPr>
        </p:nvSpPr>
        <p:spPr/>
        <p:txBody>
          <a:bodyPr/>
          <a:lstStyle/>
          <a:p>
            <a:pPr>
              <a:spcBef>
                <a:spcPct val="0"/>
              </a:spcBef>
              <a:spcAft>
                <a:spcPts val="1200"/>
              </a:spcAft>
            </a:pPr>
            <a:r>
              <a:rPr lang="en-US" altLang="en-US" dirty="0">
                <a:latin typeface="Times New Roman" charset="0"/>
                <a:ea typeface="ＭＳ Ｐゴシック" charset="-128"/>
              </a:rPr>
              <a:t>Handbook of Research on … (sorry, you probably have to go to the physical library)</a:t>
            </a:r>
          </a:p>
          <a:p>
            <a:pPr>
              <a:spcBef>
                <a:spcPct val="0"/>
              </a:spcBef>
              <a:spcAft>
                <a:spcPts val="1200"/>
              </a:spcAft>
            </a:pPr>
            <a:r>
              <a:rPr lang="en-US" altLang="en-US" dirty="0">
                <a:latin typeface="Times New Roman" charset="0"/>
                <a:ea typeface="ＭＳ Ｐゴシック" charset="-128"/>
              </a:rPr>
              <a:t>American Educational Research Journal</a:t>
            </a:r>
          </a:p>
          <a:p>
            <a:pPr>
              <a:spcBef>
                <a:spcPct val="0"/>
              </a:spcBef>
              <a:spcAft>
                <a:spcPts val="1200"/>
              </a:spcAft>
            </a:pPr>
            <a:r>
              <a:rPr lang="en-US" altLang="en-US" dirty="0">
                <a:latin typeface="Times New Roman" charset="0"/>
                <a:ea typeface="ＭＳ Ｐゴシック" charset="-128"/>
              </a:rPr>
              <a:t>Review of Educational Research</a:t>
            </a:r>
          </a:p>
          <a:p>
            <a:pPr>
              <a:spcBef>
                <a:spcPct val="0"/>
              </a:spcBef>
              <a:spcAft>
                <a:spcPts val="1200"/>
              </a:spcAft>
            </a:pPr>
            <a:r>
              <a:rPr lang="en-US" altLang="en-US" dirty="0">
                <a:latin typeface="Times New Roman" charset="0"/>
                <a:ea typeface="ＭＳ Ｐゴシック" charset="-128"/>
              </a:rPr>
              <a:t>Journal of Educational Research</a:t>
            </a:r>
          </a:p>
          <a:p>
            <a:pPr>
              <a:spcBef>
                <a:spcPct val="0"/>
              </a:spcBef>
              <a:spcAft>
                <a:spcPts val="1200"/>
              </a:spcAft>
            </a:pPr>
            <a:r>
              <a:rPr lang="en-US" altLang="ja-JP" sz="2800" dirty="0">
                <a:latin typeface="Times New Roman" charset="0"/>
                <a:ea typeface="ＭＳ Ｐゴシック" charset="-128"/>
              </a:rPr>
              <a:t>Dissertations</a:t>
            </a:r>
          </a:p>
          <a:p>
            <a:endParaRPr lang="en-US" altLang="en-US" dirty="0">
              <a:latin typeface="Times New Roman" charset="0"/>
              <a:ea typeface="ＭＳ Ｐゴシック" charset="-128"/>
            </a:endParaRPr>
          </a:p>
        </p:txBody>
      </p:sp>
      <p:sp>
        <p:nvSpPr>
          <p:cNvPr id="2" name="Footer Placeholder 1"/>
          <p:cNvSpPr>
            <a:spLocks noGrp="1"/>
          </p:cNvSpPr>
          <p:nvPr>
            <p:ph type="ftr" sz="quarter" idx="11"/>
          </p:nvPr>
        </p:nvSpPr>
        <p:spPr/>
        <p:txBody>
          <a:bodyPr/>
          <a:lstStyle/>
          <a:p>
            <a:pPr>
              <a:defRPr/>
            </a:pPr>
            <a:r>
              <a:rPr lang="en-US"/>
              <a:t> </a:t>
            </a:r>
          </a:p>
        </p:txBody>
      </p:sp>
      <p:sp>
        <p:nvSpPr>
          <p:cNvPr id="38916" name="Slide Number Placeholder 2"/>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25792E44-C1BE-C748-8177-0392793F7834}"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139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986">
                                            <p:txEl>
                                              <p:pRg st="0" end="0"/>
                                            </p:txEl>
                                          </p:spTgt>
                                        </p:tgtEl>
                                        <p:attrNameLst>
                                          <p:attrName>ppt_c</p:attrName>
                                        </p:attrNameLst>
                                      </p:cBhvr>
                                      <p:to>
                                        <a:srgbClr val="99999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1986">
                                            <p:txEl>
                                              <p:pRg st="1" end="1"/>
                                            </p:txEl>
                                          </p:spTgt>
                                        </p:tgtEl>
                                        <p:attrNameLst>
                                          <p:attrName>ppt_c</p:attrName>
                                        </p:attrNameLst>
                                      </p:cBhvr>
                                      <p:to>
                                        <a:srgbClr val="999999"/>
                                      </p:to>
                                    </p:animClr>
                                  </p:subTnLst>
                                </p:cTn>
                              </p:par>
                              <p:par>
                                <p:cTn id="11" presetID="1" presetClass="entr" presetSubtype="0" fill="hold" grpId="0" nodeType="with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1986">
                                            <p:txEl>
                                              <p:pRg st="2" end="2"/>
                                            </p:txEl>
                                          </p:spTgt>
                                        </p:tgtEl>
                                        <p:attrNameLst>
                                          <p:attrName>ppt_c</p:attrName>
                                        </p:attrNameLst>
                                      </p:cBhvr>
                                      <p:to>
                                        <a:srgbClr val="999999"/>
                                      </p:to>
                                    </p:animClr>
                                  </p:subTnLst>
                                </p:cTn>
                              </p:par>
                              <p:par>
                                <p:cTn id="13" presetID="1" presetClass="entr" presetSubtype="0" fill="hold" grpId="0" nodeType="withEffect">
                                  <p:stCondLst>
                                    <p:cond delay="0"/>
                                  </p:stCondLst>
                                  <p:childTnLst>
                                    <p:set>
                                      <p:cBhvr>
                                        <p:cTn id="14" dur="1" fill="hold">
                                          <p:stCondLst>
                                            <p:cond delay="0"/>
                                          </p:stCondLst>
                                        </p:cTn>
                                        <p:tgtEl>
                                          <p:spTgt spid="4198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1986">
                                            <p:txEl>
                                              <p:pRg st="3" end="3"/>
                                            </p:txEl>
                                          </p:spTgt>
                                        </p:tgtEl>
                                        <p:attrNameLst>
                                          <p:attrName>ppt_c</p:attrName>
                                        </p:attrNameLst>
                                      </p:cBhvr>
                                      <p:to>
                                        <a:srgbClr val="999999"/>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Meta-Analyses</a:t>
            </a:r>
          </a:p>
        </p:txBody>
      </p:sp>
      <p:sp>
        <p:nvSpPr>
          <p:cNvPr id="3" name="Content Placeholder 2"/>
          <p:cNvSpPr>
            <a:spLocks noGrp="1"/>
          </p:cNvSpPr>
          <p:nvPr>
            <p:ph idx="1"/>
          </p:nvPr>
        </p:nvSpPr>
        <p:spPr/>
        <p:txBody>
          <a:bodyPr/>
          <a:lstStyle/>
          <a:p>
            <a:r>
              <a:rPr lang="en-US" dirty="0"/>
              <a:t>Comparing effect sizes of multiple studies</a:t>
            </a:r>
          </a:p>
          <a:p>
            <a:r>
              <a:rPr lang="en-US" dirty="0"/>
              <a:t>Making inferences based on those comparisons</a:t>
            </a:r>
          </a:p>
          <a:p>
            <a:r>
              <a:rPr lang="en-US" dirty="0"/>
              <a:t>Lists all of the original studies that are included</a:t>
            </a:r>
          </a:p>
          <a:p>
            <a:r>
              <a:rPr lang="en-US" dirty="0"/>
              <a:t>Functions as primary research</a:t>
            </a:r>
          </a:p>
        </p:txBody>
      </p:sp>
      <p:sp>
        <p:nvSpPr>
          <p:cNvPr id="4" name="TextBox 3"/>
          <p:cNvSpPr txBox="1"/>
          <p:nvPr/>
        </p:nvSpPr>
        <p:spPr>
          <a:xfrm>
            <a:off x="578581" y="5802997"/>
            <a:ext cx="8419763" cy="646331"/>
          </a:xfrm>
          <a:prstGeom prst="rect">
            <a:avLst/>
          </a:prstGeom>
          <a:noFill/>
        </p:spPr>
        <p:txBody>
          <a:bodyPr wrap="square" rtlCol="0">
            <a:spAutoFit/>
          </a:bodyPr>
          <a:lstStyle/>
          <a:p>
            <a:pPr marL="457200" indent="-457200"/>
            <a:r>
              <a:rPr lang="en-US" dirty="0">
                <a:latin typeface="Times"/>
                <a:cs typeface="Times"/>
              </a:rPr>
              <a:t>Glass, G. V., McGaw, B., &amp; Smith, M. L. (1981). </a:t>
            </a:r>
            <a:r>
              <a:rPr lang="en-US" i="1" dirty="0">
                <a:latin typeface="Times"/>
                <a:cs typeface="Times"/>
              </a:rPr>
              <a:t>Meta-analysis in social research</a:t>
            </a:r>
            <a:r>
              <a:rPr lang="en-US" dirty="0">
                <a:latin typeface="Times"/>
                <a:cs typeface="Times"/>
              </a:rPr>
              <a:t>. Beverly Hills, CA: Sage.</a:t>
            </a:r>
          </a:p>
        </p:txBody>
      </p:sp>
      <p:sp>
        <p:nvSpPr>
          <p:cNvPr id="5" name="Right Triangle 4"/>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87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tLang="en-US">
                <a:latin typeface="Times New Roman" charset="0"/>
                <a:ea typeface="ＭＳ Ｐゴシック" charset="-128"/>
              </a:rPr>
              <a:t>Reference List</a:t>
            </a:r>
          </a:p>
        </p:txBody>
      </p:sp>
      <p:sp>
        <p:nvSpPr>
          <p:cNvPr id="3" name="Content Placeholder 2"/>
          <p:cNvSpPr>
            <a:spLocks noGrp="1"/>
          </p:cNvSpPr>
          <p:nvPr>
            <p:ph idx="1"/>
          </p:nvPr>
        </p:nvSpPr>
        <p:spPr/>
        <p:txBody>
          <a:bodyPr/>
          <a:lstStyle/>
          <a:p>
            <a:pPr marL="457200" indent="-457200">
              <a:buFont typeface="Arial" charset="0"/>
              <a:buNone/>
              <a:defRPr/>
            </a:pPr>
            <a:r>
              <a:rPr lang="en-US" sz="2000" dirty="0"/>
              <a:t>Colley, K. M. (1999). </a:t>
            </a:r>
            <a:r>
              <a:rPr lang="en-US" sz="2000" i="1" dirty="0"/>
              <a:t>Coming to know a school culture</a:t>
            </a:r>
            <a:r>
              <a:rPr lang="en-US" sz="2000" dirty="0"/>
              <a:t>. (Unpublished doctoral dissertation).	Virginia Polytechnic Institute and State University, Blacksburg, VA.</a:t>
            </a:r>
          </a:p>
          <a:p>
            <a:pPr marL="457200" indent="-457200">
              <a:buFont typeface="Arial" charset="0"/>
              <a:buNone/>
              <a:defRPr/>
            </a:pPr>
            <a:r>
              <a:rPr lang="en-US" sz="2000" dirty="0" err="1"/>
              <a:t>DeBruyne</a:t>
            </a:r>
            <a:r>
              <a:rPr lang="en-US" sz="2000" dirty="0"/>
              <a:t>, J. W. (2001). </a:t>
            </a:r>
            <a:r>
              <a:rPr lang="en-US" sz="2000" i="1" dirty="0"/>
              <a:t>A study to identify the factors responsible for job dissatisfaction and low teacher morale. </a:t>
            </a:r>
            <a:r>
              <a:rPr lang="en-US" sz="2000" dirty="0"/>
              <a:t>Research paper. University of Wisconsin-Stout, Menomonie, WI.</a:t>
            </a:r>
          </a:p>
          <a:p>
            <a:pPr marL="457200" indent="-457200">
              <a:buFont typeface="Arial" charset="0"/>
              <a:buNone/>
              <a:defRPr/>
            </a:pPr>
            <a:r>
              <a:rPr lang="en-US" sz="2000" dirty="0" err="1"/>
              <a:t>Hinde</a:t>
            </a:r>
            <a:r>
              <a:rPr lang="en-US" sz="2000" dirty="0"/>
              <a:t>, E. R. (2004). School culture and change: An examination of the effects of school culture on the process of change.</a:t>
            </a:r>
            <a:r>
              <a:rPr lang="en-US" sz="2000" i="1" dirty="0"/>
              <a:t> Essays in Education, 12.</a:t>
            </a:r>
            <a:endParaRPr lang="en-US" sz="2000" dirty="0"/>
          </a:p>
          <a:p>
            <a:pPr marL="457200" indent="-457200">
              <a:buFont typeface="Arial" charset="0"/>
              <a:buNone/>
              <a:defRPr/>
            </a:pPr>
            <a:r>
              <a:rPr lang="en-US" sz="2000" dirty="0" err="1"/>
              <a:t>Jarzabkowski</a:t>
            </a:r>
            <a:r>
              <a:rPr lang="en-US" sz="2000" dirty="0"/>
              <a:t>, L. M. (2002). The social dimensions of teacher collegiality.</a:t>
            </a:r>
            <a:r>
              <a:rPr lang="en-US" sz="2000" i="1" dirty="0"/>
              <a:t> Journal of Educational Enquiry, 3</a:t>
            </a:r>
            <a:r>
              <a:rPr lang="en-US" sz="2000" dirty="0"/>
              <a:t>(2), 1-20.</a:t>
            </a:r>
          </a:p>
          <a:p>
            <a:pPr marL="457200" indent="-457200">
              <a:buFont typeface="Arial" charset="0"/>
              <a:buNone/>
              <a:defRPr/>
            </a:pPr>
            <a:r>
              <a:rPr lang="en-US" sz="2000" dirty="0"/>
              <a:t>Mackenzie, N. (2007). Teacher morale: More complex than we think?</a:t>
            </a:r>
            <a:r>
              <a:rPr lang="en-US" sz="2000" i="1" dirty="0"/>
              <a:t> Australian Educational Researcher, 34</a:t>
            </a:r>
            <a:r>
              <a:rPr lang="en-US" sz="2000" dirty="0"/>
              <a:t>(1), 89-104.</a:t>
            </a:r>
          </a:p>
          <a:p>
            <a:pPr marL="457200" indent="-457200">
              <a:buFont typeface="Arial" charset="0"/>
              <a:buNone/>
              <a:defRPr/>
            </a:pPr>
            <a:r>
              <a:rPr lang="en-US" sz="2000" dirty="0" err="1"/>
              <a:t>Stolp</a:t>
            </a:r>
            <a:r>
              <a:rPr lang="en-US" sz="2000" dirty="0"/>
              <a:t>, S. (1994). Leadership for school culture.</a:t>
            </a:r>
            <a:r>
              <a:rPr lang="en-US" sz="2000" i="1" dirty="0"/>
              <a:t> ERIC Digest, 91</a:t>
            </a:r>
            <a:r>
              <a:rPr lang="en-US" sz="2000" dirty="0"/>
              <a:t>, 1995-1991.</a:t>
            </a:r>
          </a:p>
          <a:p>
            <a:pPr>
              <a:defRPr/>
            </a:pPr>
            <a:endParaRPr lang="en-US" dirty="0"/>
          </a:p>
        </p:txBody>
      </p:sp>
      <p:sp>
        <p:nvSpPr>
          <p:cNvPr id="2" name="Footer Placeholder 1"/>
          <p:cNvSpPr>
            <a:spLocks noGrp="1"/>
          </p:cNvSpPr>
          <p:nvPr>
            <p:ph type="ftr" sz="quarter" idx="11"/>
          </p:nvPr>
        </p:nvSpPr>
        <p:spPr/>
        <p:txBody>
          <a:bodyPr/>
          <a:lstStyle/>
          <a:p>
            <a:pPr>
              <a:defRPr/>
            </a:pPr>
            <a:r>
              <a:rPr lang="en-US"/>
              <a:t> </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92CC31BE-A48C-1B48-A457-B5BD22E23828}" type="slidenum">
              <a:rPr lang="en-US" altLang="en-US" sz="1200">
                <a:solidFill>
                  <a:srgbClr val="898989"/>
                </a:solidFill>
              </a:rPr>
              <a:pPr>
                <a:spcBef>
                  <a:spcPct val="0"/>
                </a:spcBef>
                <a:buFontTx/>
                <a:buNone/>
              </a:pPr>
              <a:t>16</a:t>
            </a:fld>
            <a:endParaRPr lang="en-US" altLang="en-US" sz="1200">
              <a:solidFill>
                <a:srgbClr val="898989"/>
              </a:solidFill>
            </a:endParaRPr>
          </a:p>
        </p:txBody>
      </p:sp>
      <p:sp>
        <p:nvSpPr>
          <p:cNvPr id="5" name="Oval 4"/>
          <p:cNvSpPr>
            <a:spLocks noChangeArrowheads="1"/>
          </p:cNvSpPr>
          <p:nvPr/>
        </p:nvSpPr>
        <p:spPr bwMode="auto">
          <a:xfrm>
            <a:off x="381000" y="16002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2" name="Oval 11"/>
          <p:cNvSpPr>
            <a:spLocks noChangeArrowheads="1"/>
          </p:cNvSpPr>
          <p:nvPr/>
        </p:nvSpPr>
        <p:spPr bwMode="auto">
          <a:xfrm>
            <a:off x="4572000" y="26670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3" name="Oval 12"/>
          <p:cNvSpPr>
            <a:spLocks noChangeArrowheads="1"/>
          </p:cNvSpPr>
          <p:nvPr/>
        </p:nvSpPr>
        <p:spPr bwMode="auto">
          <a:xfrm>
            <a:off x="228600" y="42672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4" name="Oval 13"/>
          <p:cNvSpPr>
            <a:spLocks noChangeArrowheads="1"/>
          </p:cNvSpPr>
          <p:nvPr/>
        </p:nvSpPr>
        <p:spPr bwMode="auto">
          <a:xfrm>
            <a:off x="2057400" y="49530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5" name="Oval 14"/>
          <p:cNvSpPr>
            <a:spLocks noChangeArrowheads="1"/>
          </p:cNvSpPr>
          <p:nvPr/>
        </p:nvSpPr>
        <p:spPr bwMode="auto">
          <a:xfrm>
            <a:off x="4737100" y="536575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
        <p:nvSpPr>
          <p:cNvPr id="16" name="Oval 15"/>
          <p:cNvSpPr>
            <a:spLocks noChangeArrowheads="1"/>
          </p:cNvSpPr>
          <p:nvPr/>
        </p:nvSpPr>
        <p:spPr bwMode="auto">
          <a:xfrm>
            <a:off x="5105400" y="3581400"/>
            <a:ext cx="2590800" cy="990600"/>
          </a:xfrm>
          <a:prstGeom prst="ellipse">
            <a:avLst/>
          </a:prstGeom>
          <a:noFill/>
          <a:ln w="28575">
            <a:solidFill>
              <a:srgbClr val="FF0000"/>
            </a:solidFill>
            <a:round/>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en-US">
              <a:ln w="76200" cmpd="sng">
                <a:solidFill>
                  <a:schemeClr val="tx1"/>
                </a:solidFill>
              </a:ln>
              <a:solidFill>
                <a:schemeClr val="lt1"/>
              </a:solidFill>
              <a:latin typeface="+mn-lt"/>
              <a:ea typeface="+mn-ea"/>
            </a:endParaRPr>
          </a:p>
        </p:txBody>
      </p:sp>
    </p:spTree>
    <p:extLst>
      <p:ext uri="{BB962C8B-B14F-4D97-AF65-F5344CB8AC3E}">
        <p14:creationId xmlns:p14="http://schemas.microsoft.com/office/powerpoint/2010/main" val="2115226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3" grpId="0" animBg="1"/>
      <p:bldP spid="13" grpId="1" animBg="1"/>
      <p:bldP spid="14" grpId="0" animBg="1"/>
      <p:bldP spid="14" grpId="1" animBg="1"/>
      <p:bldP spid="15" grpId="0"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en-US">
                <a:latin typeface="Times New Roman" charset="0"/>
                <a:ea typeface="ＭＳ Ｐゴシック" charset="-128"/>
              </a:rPr>
              <a:t>Finding Journals—</a:t>
            </a:r>
            <a:r>
              <a:rPr lang="en-US" altLang="en-US" sz="3600">
                <a:latin typeface="Times New Roman" charset="0"/>
                <a:ea typeface="ＭＳ Ｐゴシック" charset="-128"/>
              </a:rPr>
              <a:t>On the Library Page</a:t>
            </a:r>
          </a:p>
        </p:txBody>
      </p:sp>
      <p:sp>
        <p:nvSpPr>
          <p:cNvPr id="36866" name="Content Placeholder 2"/>
          <p:cNvSpPr>
            <a:spLocks noGrp="1"/>
          </p:cNvSpPr>
          <p:nvPr>
            <p:ph idx="1"/>
          </p:nvPr>
        </p:nvSpPr>
        <p:spPr/>
        <p:txBody>
          <a:bodyPr/>
          <a:lstStyle/>
          <a:p>
            <a:pPr>
              <a:spcBef>
                <a:spcPct val="0"/>
              </a:spcBef>
              <a:spcAft>
                <a:spcPts val="1200"/>
              </a:spcAft>
            </a:pPr>
            <a:r>
              <a:rPr lang="en-US" altLang="en-US">
                <a:latin typeface="Times New Roman" charset="0"/>
                <a:ea typeface="ＭＳ Ｐゴシック" charset="-128"/>
              </a:rPr>
              <a:t>Using “</a:t>
            </a:r>
            <a:r>
              <a:rPr lang="en-US" altLang="ja-JP">
                <a:latin typeface="Times New Roman" charset="0"/>
                <a:ea typeface="ＭＳ Ｐゴシック" charset="-128"/>
              </a:rPr>
              <a:t>UP Library Search.</a:t>
            </a:r>
            <a:r>
              <a:rPr lang="en-US" altLang="en-US">
                <a:latin typeface="Times New Roman" charset="0"/>
                <a:ea typeface="ＭＳ Ｐゴシック" charset="-128"/>
              </a:rPr>
              <a:t>”</a:t>
            </a:r>
            <a:endParaRPr lang="en-US" altLang="ja-JP">
              <a:latin typeface="Times New Roman" charset="0"/>
              <a:ea typeface="ＭＳ Ｐゴシック" charset="-128"/>
            </a:endParaRPr>
          </a:p>
          <a:p>
            <a:pPr>
              <a:spcBef>
                <a:spcPct val="0"/>
              </a:spcBef>
              <a:spcAft>
                <a:spcPts val="1200"/>
              </a:spcAft>
            </a:pPr>
            <a:r>
              <a:rPr lang="en-US" altLang="en-US">
                <a:latin typeface="Times New Roman" charset="0"/>
                <a:ea typeface="ＭＳ Ｐゴシック" charset="-128"/>
              </a:rPr>
              <a:t>Enter your search terms and type the word “periodicals” at the end.</a:t>
            </a:r>
          </a:p>
        </p:txBody>
      </p:sp>
      <p:sp>
        <p:nvSpPr>
          <p:cNvPr id="2" name="Footer Placeholder 1"/>
          <p:cNvSpPr>
            <a:spLocks noGrp="1"/>
          </p:cNvSpPr>
          <p:nvPr>
            <p:ph type="ftr" sz="quarter" idx="11"/>
          </p:nvPr>
        </p:nvSpPr>
        <p:spPr/>
        <p:txBody>
          <a:bodyPr/>
          <a:lstStyle/>
          <a:p>
            <a:pPr>
              <a:defRPr/>
            </a:pPr>
            <a:r>
              <a:rPr lang="en-US"/>
              <a:t> </a:t>
            </a:r>
          </a:p>
        </p:txBody>
      </p:sp>
      <p:sp>
        <p:nvSpPr>
          <p:cNvPr id="3686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9927C5C8-6D44-E241-9010-809044B8CCB4}" type="slidenum">
              <a:rPr lang="en-US" altLang="en-US" sz="1200">
                <a:solidFill>
                  <a:srgbClr val="898989"/>
                </a:solidFill>
              </a:rPr>
              <a:pPr>
                <a:spcBef>
                  <a:spcPct val="0"/>
                </a:spcBef>
                <a:buFontTx/>
                <a:buNone/>
              </a:pPr>
              <a:t>17</a:t>
            </a:fld>
            <a:endParaRPr lang="en-US" altLang="en-US" sz="1200">
              <a:solidFill>
                <a:srgbClr val="898989"/>
              </a:solidFill>
            </a:endParaRPr>
          </a:p>
        </p:txBody>
      </p:sp>
    </p:spTree>
    <p:extLst>
      <p:ext uri="{BB962C8B-B14F-4D97-AF65-F5344CB8AC3E}">
        <p14:creationId xmlns:p14="http://schemas.microsoft.com/office/powerpoint/2010/main" val="1144110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tLang="en-US">
                <a:latin typeface="Times New Roman" charset="0"/>
                <a:ea typeface="ＭＳ Ｐゴシック" charset="-128"/>
              </a:rPr>
              <a:t>Finding Journals</a:t>
            </a:r>
          </a:p>
        </p:txBody>
      </p:sp>
      <p:sp>
        <p:nvSpPr>
          <p:cNvPr id="37890" name="Content Placeholder 2"/>
          <p:cNvSpPr>
            <a:spLocks noGrp="1"/>
          </p:cNvSpPr>
          <p:nvPr>
            <p:ph idx="1"/>
          </p:nvPr>
        </p:nvSpPr>
        <p:spPr/>
        <p:txBody>
          <a:bodyPr/>
          <a:lstStyle/>
          <a:p>
            <a:pPr eaLnBrk="1" hangingPunct="1"/>
            <a:r>
              <a:rPr lang="en-US" altLang="en-US">
                <a:solidFill>
                  <a:srgbClr val="999999"/>
                </a:solidFill>
                <a:latin typeface="Times New Roman" charset="0"/>
                <a:ea typeface="ＭＳ Ｐゴシック" charset="-128"/>
              </a:rPr>
              <a:t>Look in the reference list of ANY article related to your topic.</a:t>
            </a:r>
          </a:p>
          <a:p>
            <a:pPr eaLnBrk="1" hangingPunct="1"/>
            <a:r>
              <a:rPr lang="en-US" altLang="en-US">
                <a:solidFill>
                  <a:srgbClr val="999999"/>
                </a:solidFill>
                <a:latin typeface="Times New Roman" charset="0"/>
                <a:ea typeface="ＭＳ Ｐゴシック" charset="-128"/>
              </a:rPr>
              <a:t>Use Summit</a:t>
            </a:r>
          </a:p>
          <a:p>
            <a:pPr lvl="1" eaLnBrk="1" hangingPunct="1"/>
            <a:r>
              <a:rPr lang="en-US" altLang="en-US">
                <a:solidFill>
                  <a:srgbClr val="999999"/>
                </a:solidFill>
                <a:latin typeface="Times New Roman" charset="0"/>
                <a:ea typeface="ＭＳ Ｐゴシック" charset="-128"/>
              </a:rPr>
              <a:t>Go to library.up.edu (and bookmark the site)</a:t>
            </a:r>
          </a:p>
          <a:p>
            <a:pPr eaLnBrk="1" hangingPunct="1"/>
            <a:r>
              <a:rPr lang="en-US" altLang="en-US">
                <a:latin typeface="Times New Roman" charset="0"/>
                <a:ea typeface="ＭＳ Ｐゴシック" charset="-128"/>
              </a:rPr>
              <a:t>Look for journals that are likely to have extensive lit reviews</a:t>
            </a:r>
          </a:p>
          <a:p>
            <a:pPr eaLnBrk="1" hangingPunct="1">
              <a:buFont typeface="Arial" charset="0"/>
              <a:buNone/>
            </a:pPr>
            <a:endParaRPr lang="en-US" altLang="en-US">
              <a:latin typeface="Times New Roman" charset="0"/>
              <a:ea typeface="ＭＳ Ｐゴシック" charset="-128"/>
            </a:endParaRPr>
          </a:p>
        </p:txBody>
      </p:sp>
      <p:sp>
        <p:nvSpPr>
          <p:cNvPr id="2" name="Footer Placeholder 1"/>
          <p:cNvSpPr>
            <a:spLocks noGrp="1"/>
          </p:cNvSpPr>
          <p:nvPr>
            <p:ph type="ftr" sz="quarter" idx="11"/>
          </p:nvPr>
        </p:nvSpPr>
        <p:spPr/>
        <p:txBody>
          <a:bodyPr/>
          <a:lstStyle/>
          <a:p>
            <a:pPr>
              <a:defRPr/>
            </a:pPr>
            <a:r>
              <a:rPr lang="en-US"/>
              <a:t> </a:t>
            </a:r>
          </a:p>
        </p:txBody>
      </p:sp>
      <p:sp>
        <p:nvSpPr>
          <p:cNvPr id="378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D0499897-86CA-DD46-BB3F-6207648388CD}" type="slidenum">
              <a:rPr lang="en-US" altLang="en-US" sz="1200">
                <a:solidFill>
                  <a:srgbClr val="898989"/>
                </a:solidFill>
              </a:rPr>
              <a:pPr>
                <a:spcBef>
                  <a:spcPct val="0"/>
                </a:spcBef>
                <a:buFontTx/>
                <a:buNone/>
              </a:pPr>
              <a:t>18</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69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a:latin typeface="Times New Roman" charset="0"/>
                <a:ea typeface="ＭＳ Ｐゴシック" charset="-128"/>
              </a:rPr>
              <a:t>What Does Peer-Reviewed Mean?</a:t>
            </a:r>
          </a:p>
        </p:txBody>
      </p:sp>
      <p:sp>
        <p:nvSpPr>
          <p:cNvPr id="3" name="Content Placeholder 2"/>
          <p:cNvSpPr>
            <a:spLocks noGrp="1"/>
          </p:cNvSpPr>
          <p:nvPr>
            <p:ph idx="1"/>
          </p:nvPr>
        </p:nvSpPr>
        <p:spPr>
          <a:xfrm>
            <a:off x="457200" y="1493838"/>
            <a:ext cx="8686800" cy="4525962"/>
          </a:xfrm>
        </p:spPr>
        <p:txBody>
          <a:bodyPr>
            <a:normAutofit lnSpcReduction="10000"/>
          </a:bodyPr>
          <a:lstStyle/>
          <a:p>
            <a:r>
              <a:rPr lang="en-US" altLang="en-US">
                <a:latin typeface="Times New Roman" charset="0"/>
                <a:ea typeface="ＭＳ Ｐゴシック" charset="-128"/>
              </a:rPr>
              <a:t>You want to publish an article.</a:t>
            </a:r>
          </a:p>
          <a:p>
            <a:r>
              <a:rPr lang="en-US" altLang="en-US">
                <a:latin typeface="Times New Roman" charset="0"/>
                <a:ea typeface="ＭＳ Ｐゴシック" charset="-128"/>
              </a:rPr>
              <a:t>A </a:t>
            </a:r>
            <a:r>
              <a:rPr lang="en-US" altLang="en-US" i="1">
                <a:latin typeface="Times New Roman" charset="0"/>
                <a:ea typeface="ＭＳ Ｐゴシック" charset="-128"/>
              </a:rPr>
              <a:t>peer</a:t>
            </a:r>
            <a:r>
              <a:rPr lang="en-US" altLang="en-US">
                <a:latin typeface="Times New Roman" charset="0"/>
                <a:ea typeface="ＭＳ Ｐゴシック" charset="-128"/>
              </a:rPr>
              <a:t> is someone who either knows about your topic or knows how research should be done on your topic—preferably both.</a:t>
            </a:r>
          </a:p>
          <a:p>
            <a:r>
              <a:rPr lang="en-US" altLang="en-US">
                <a:latin typeface="Times New Roman" charset="0"/>
                <a:ea typeface="ＭＳ Ｐゴシック" charset="-128"/>
              </a:rPr>
              <a:t>Peer-reviewed means that your article is more credible because people who should know what they are talking about have said it is worthy.</a:t>
            </a:r>
          </a:p>
          <a:p>
            <a:r>
              <a:rPr lang="en-US" altLang="en-US">
                <a:latin typeface="Times New Roman" charset="0"/>
                <a:ea typeface="ＭＳ Ｐゴシック" charset="-128"/>
              </a:rPr>
              <a:t>Some journals are better at peer-review than others.</a:t>
            </a:r>
          </a:p>
        </p:txBody>
      </p:sp>
    </p:spTree>
    <p:extLst>
      <p:ext uri="{BB962C8B-B14F-4D97-AF65-F5344CB8AC3E}">
        <p14:creationId xmlns:p14="http://schemas.microsoft.com/office/powerpoint/2010/main" val="1942774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F81E4F15-9C4F-0940-8B76-BFDEA4BC65A5}" type="slidenum">
              <a:rPr lang="en-US" altLang="en-US" sz="1200">
                <a:solidFill>
                  <a:srgbClr val="898989"/>
                </a:solidFill>
              </a:rPr>
              <a:pPr>
                <a:spcBef>
                  <a:spcPct val="0"/>
                </a:spcBef>
                <a:buFontTx/>
                <a:buNone/>
              </a:pPr>
              <a:t>2</a:t>
            </a:fld>
            <a:endParaRPr lang="en-US" altLang="en-US" sz="1200">
              <a:solidFill>
                <a:srgbClr val="898989"/>
              </a:solidFill>
            </a:endParaRPr>
          </a:p>
        </p:txBody>
      </p:sp>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338" y="279400"/>
            <a:ext cx="7724775"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5503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Cautious Case for Books</a:t>
            </a:r>
          </a:p>
        </p:txBody>
      </p:sp>
      <p:sp>
        <p:nvSpPr>
          <p:cNvPr id="3" name="Content Placeholder 2"/>
          <p:cNvSpPr>
            <a:spLocks noGrp="1"/>
          </p:cNvSpPr>
          <p:nvPr>
            <p:ph idx="1"/>
          </p:nvPr>
        </p:nvSpPr>
        <p:spPr/>
        <p:txBody>
          <a:bodyPr>
            <a:normAutofit lnSpcReduction="10000"/>
          </a:bodyPr>
          <a:lstStyle/>
          <a:p>
            <a:r>
              <a:rPr lang="en-US" dirty="0"/>
              <a:t>Edited</a:t>
            </a:r>
          </a:p>
          <a:p>
            <a:pPr lvl="1"/>
            <a:r>
              <a:rPr lang="en-US" dirty="0"/>
              <a:t>Compilation of articles</a:t>
            </a:r>
          </a:p>
          <a:p>
            <a:pPr lvl="1"/>
            <a:r>
              <a:rPr lang="en-US" dirty="0"/>
              <a:t>Not necessarily peer reviewed</a:t>
            </a:r>
          </a:p>
          <a:p>
            <a:r>
              <a:rPr lang="en-US" dirty="0"/>
              <a:t>Single Author</a:t>
            </a:r>
          </a:p>
          <a:p>
            <a:pPr lvl="1"/>
            <a:r>
              <a:rPr lang="en-US" dirty="0"/>
              <a:t>Reviews of research (own and other’s)</a:t>
            </a:r>
          </a:p>
          <a:p>
            <a:pPr lvl="1"/>
            <a:r>
              <a:rPr lang="en-US" dirty="0"/>
              <a:t>Long publication cycle</a:t>
            </a:r>
          </a:p>
          <a:p>
            <a:pPr lvl="1"/>
            <a:r>
              <a:rPr lang="en-US" dirty="0"/>
              <a:t>Not necessarily peer reviewed</a:t>
            </a:r>
          </a:p>
          <a:p>
            <a:r>
              <a:rPr lang="en-US" dirty="0"/>
              <a:t>Text Books</a:t>
            </a:r>
          </a:p>
          <a:p>
            <a:pPr lvl="1"/>
            <a:r>
              <a:rPr lang="en-US" dirty="0"/>
              <a:t>Not necessarily peer reviewed</a:t>
            </a:r>
          </a:p>
        </p:txBody>
      </p:sp>
    </p:spTree>
    <p:extLst>
      <p:ext uri="{BB962C8B-B14F-4D97-AF65-F5344CB8AC3E}">
        <p14:creationId xmlns:p14="http://schemas.microsoft.com/office/powerpoint/2010/main" val="1838911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American Educational Research Association (AERA)</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a:ea typeface="+mn-ea"/>
                <a:cs typeface="+mn-cs"/>
              </a:rPr>
              <a:t>The largest educational research organization on the planet</a:t>
            </a:r>
          </a:p>
          <a:p>
            <a:pPr eaLnBrk="1" fontAlgn="auto" hangingPunct="1">
              <a:spcAft>
                <a:spcPts val="0"/>
              </a:spcAft>
              <a:buFont typeface="Arial"/>
              <a:buChar char="•"/>
              <a:defRPr/>
            </a:pPr>
            <a:r>
              <a:rPr lang="en-US" dirty="0">
                <a:ea typeface="+mn-ea"/>
                <a:cs typeface="+mn-cs"/>
              </a:rPr>
              <a:t>The annual conference has 10 to 15 thousand participants</a:t>
            </a:r>
          </a:p>
          <a:p>
            <a:pPr eaLnBrk="1" fontAlgn="auto" hangingPunct="1">
              <a:spcAft>
                <a:spcPts val="0"/>
              </a:spcAft>
              <a:buFont typeface="Arial"/>
              <a:buChar char="•"/>
              <a:defRPr/>
            </a:pPr>
            <a:r>
              <a:rPr lang="en-US" dirty="0">
                <a:ea typeface="+mn-ea"/>
                <a:cs typeface="+mn-cs"/>
              </a:rPr>
              <a:t>Think about the cycle of publication for researchers</a:t>
            </a:r>
          </a:p>
          <a:p>
            <a:pPr eaLnBrk="1" fontAlgn="auto" hangingPunct="1">
              <a:spcAft>
                <a:spcPts val="0"/>
              </a:spcAft>
              <a:buFont typeface="Arial"/>
              <a:buChar char="•"/>
              <a:defRPr/>
            </a:pPr>
            <a:r>
              <a:rPr lang="en-US" dirty="0" err="1">
                <a:ea typeface="+mn-ea"/>
                <a:cs typeface="+mn-cs"/>
              </a:rPr>
              <a:t>www.aera.net</a:t>
            </a:r>
            <a:r>
              <a:rPr lang="en-US" dirty="0">
                <a:ea typeface="+mn-ea"/>
                <a:cs typeface="+mn-cs"/>
              </a:rPr>
              <a:t>   </a:t>
            </a:r>
            <a:br>
              <a:rPr lang="en-US" dirty="0">
                <a:ea typeface="+mn-ea"/>
                <a:cs typeface="+mn-cs"/>
              </a:rPr>
            </a:br>
            <a:endParaRPr lang="en-US" dirty="0">
              <a:ea typeface="+mn-ea"/>
              <a:cs typeface="+mn-cs"/>
            </a:endParaRPr>
          </a:p>
        </p:txBody>
      </p:sp>
      <p:sp>
        <p:nvSpPr>
          <p:cNvPr id="4" name="Footer Placeholder 3"/>
          <p:cNvSpPr>
            <a:spLocks noGrp="1"/>
          </p:cNvSpPr>
          <p:nvPr>
            <p:ph type="ftr" sz="quarter" idx="11"/>
          </p:nvPr>
        </p:nvSpPr>
        <p:spPr/>
        <p:txBody>
          <a:bodyPr/>
          <a:lstStyle/>
          <a:p>
            <a:pPr>
              <a:defRPr/>
            </a:pPr>
            <a:r>
              <a:rPr lang="en-US"/>
              <a:t> </a:t>
            </a:r>
          </a:p>
        </p:txBody>
      </p:sp>
      <p:sp>
        <p:nvSpPr>
          <p:cNvPr id="419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069BE06B-FE1F-1449-BC49-ED6E03A5FBA8}" type="slidenum">
              <a:rPr lang="en-US" altLang="en-US" sz="1200">
                <a:solidFill>
                  <a:srgbClr val="898989"/>
                </a:solidFill>
              </a:rPr>
              <a:pPr>
                <a:spcBef>
                  <a:spcPct val="0"/>
                </a:spcBef>
                <a:buFontTx/>
                <a:buNone/>
              </a:pPr>
              <a:t>21</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14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ea typeface="+mj-ea"/>
                <a:cs typeface="+mj-cs"/>
              </a:rPr>
              <a:t>American Educational Research Association (AERA)</a:t>
            </a:r>
          </a:p>
        </p:txBody>
      </p:sp>
      <p:sp>
        <p:nvSpPr>
          <p:cNvPr id="43010" name="Content Placeholder 2"/>
          <p:cNvSpPr>
            <a:spLocks noGrp="1"/>
          </p:cNvSpPr>
          <p:nvPr>
            <p:ph idx="1"/>
          </p:nvPr>
        </p:nvSpPr>
        <p:spPr/>
        <p:txBody>
          <a:bodyPr/>
          <a:lstStyle/>
          <a:p>
            <a:pPr eaLnBrk="1" hangingPunct="1"/>
            <a:r>
              <a:rPr lang="en-US" altLang="en-US" dirty="0">
                <a:latin typeface="Times New Roman" charset="0"/>
                <a:ea typeface="ＭＳ Ｐゴシック" charset="-128"/>
              </a:rPr>
              <a:t>And, at long last…!</a:t>
            </a:r>
          </a:p>
          <a:p>
            <a:pPr eaLnBrk="1" hangingPunct="1"/>
            <a:r>
              <a:rPr lang="en-US" altLang="en-US" dirty="0">
                <a:latin typeface="Times New Roman" charset="0"/>
                <a:ea typeface="ＭＳ Ｐゴシック" charset="-128"/>
              </a:rPr>
              <a:t>The Online Paper Repository</a:t>
            </a:r>
          </a:p>
          <a:p>
            <a:pPr lvl="1" eaLnBrk="1" hangingPunct="1">
              <a:buFont typeface="Arial" charset="0"/>
              <a:buChar char="•"/>
            </a:pPr>
            <a:r>
              <a:rPr lang="en-US" altLang="en-US" dirty="0">
                <a:latin typeface="Times New Roman" charset="0"/>
                <a:ea typeface="ＭＳ Ｐゴシック" charset="-128"/>
              </a:rPr>
              <a:t>http://</a:t>
            </a:r>
            <a:r>
              <a:rPr lang="en-US" altLang="en-US" dirty="0" err="1">
                <a:latin typeface="Times New Roman" charset="0"/>
                <a:ea typeface="ＭＳ Ｐゴシック" charset="-128"/>
              </a:rPr>
              <a:t>www.aera.net</a:t>
            </a:r>
            <a:r>
              <a:rPr lang="en-US" altLang="en-US" dirty="0">
                <a:latin typeface="Times New Roman" charset="0"/>
                <a:ea typeface="ＭＳ Ｐゴシック" charset="-128"/>
              </a:rPr>
              <a:t>/Publications/</a:t>
            </a:r>
            <a:r>
              <a:rPr lang="en-US" altLang="en-US" dirty="0" err="1">
                <a:latin typeface="Times New Roman" charset="0"/>
                <a:ea typeface="ＭＳ Ｐゴシック" charset="-128"/>
              </a:rPr>
              <a:t>tabid</a:t>
            </a:r>
            <a:r>
              <a:rPr lang="en-US" altLang="en-US" dirty="0">
                <a:latin typeface="Times New Roman" charset="0"/>
                <a:ea typeface="ＭＳ Ｐゴシック" charset="-128"/>
              </a:rPr>
              <a:t>/10067/</a:t>
            </a:r>
            <a:r>
              <a:rPr lang="en-US" altLang="en-US" dirty="0" err="1">
                <a:latin typeface="Times New Roman" charset="0"/>
                <a:ea typeface="ＭＳ Ｐゴシック" charset="-128"/>
              </a:rPr>
              <a:t>Default.aspx</a:t>
            </a:r>
            <a:endParaRPr lang="en-US" altLang="en-US" dirty="0">
              <a:latin typeface="Times New Roman" charset="0"/>
              <a:ea typeface="ＭＳ Ｐゴシック" charset="-128"/>
            </a:endParaRPr>
          </a:p>
          <a:p>
            <a:pPr lvl="1" eaLnBrk="1" hangingPunct="1">
              <a:buFont typeface="Arial" charset="0"/>
              <a:buChar char="•"/>
            </a:pPr>
            <a:r>
              <a:rPr lang="en-US" altLang="en-US" dirty="0">
                <a:latin typeface="Times New Roman" charset="0"/>
                <a:ea typeface="ＭＳ Ｐゴシック" charset="-128"/>
              </a:rPr>
              <a:t>A growingly complete repository for all of the papers presented</a:t>
            </a:r>
          </a:p>
        </p:txBody>
      </p:sp>
      <p:sp>
        <p:nvSpPr>
          <p:cNvPr id="4" name="Footer Placeholder 3"/>
          <p:cNvSpPr>
            <a:spLocks noGrp="1"/>
          </p:cNvSpPr>
          <p:nvPr>
            <p:ph type="ftr" sz="quarter" idx="11"/>
          </p:nvPr>
        </p:nvSpPr>
        <p:spPr/>
        <p:txBody>
          <a:bodyPr/>
          <a:lstStyle/>
          <a:p>
            <a:pPr>
              <a:defRPr/>
            </a:pPr>
            <a:r>
              <a:rPr lang="en-US"/>
              <a:t> </a:t>
            </a:r>
          </a:p>
        </p:txBody>
      </p:sp>
      <p:sp>
        <p:nvSpPr>
          <p:cNvPr id="430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EBD3C21E-E8C4-F345-BEB8-734EFAC58D2C}" type="slidenum">
              <a:rPr lang="en-US" altLang="en-US" sz="1200">
                <a:solidFill>
                  <a:srgbClr val="898989"/>
                </a:solidFill>
              </a:rPr>
              <a:pPr>
                <a:spcBef>
                  <a:spcPct val="0"/>
                </a:spcBef>
                <a:buFontTx/>
                <a:buNone/>
              </a:pPr>
              <a:t>22</a:t>
            </a:fld>
            <a:endParaRPr lang="en-US" altLang="en-US" sz="1200">
              <a:solidFill>
                <a:srgbClr val="898989"/>
              </a:solidFill>
            </a:endParaRPr>
          </a:p>
        </p:txBody>
      </p:sp>
    </p:spTree>
    <p:extLst>
      <p:ext uri="{BB962C8B-B14F-4D97-AF65-F5344CB8AC3E}">
        <p14:creationId xmlns:p14="http://schemas.microsoft.com/office/powerpoint/2010/main" val="784345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altLang="en-US">
                <a:latin typeface="Times New Roman" charset="0"/>
                <a:ea typeface="ＭＳ Ｐゴシック" charset="-128"/>
              </a:rPr>
              <a:t>Google Scholar</a:t>
            </a:r>
          </a:p>
        </p:txBody>
      </p:sp>
      <p:sp>
        <p:nvSpPr>
          <p:cNvPr id="44034" name="Content Placeholder 2"/>
          <p:cNvSpPr>
            <a:spLocks noGrp="1"/>
          </p:cNvSpPr>
          <p:nvPr>
            <p:ph idx="1"/>
          </p:nvPr>
        </p:nvSpPr>
        <p:spPr/>
        <p:txBody>
          <a:bodyPr/>
          <a:lstStyle/>
          <a:p>
            <a:pPr eaLnBrk="1" hangingPunct="1"/>
            <a:r>
              <a:rPr lang="en-US" altLang="en-US" dirty="0" err="1">
                <a:latin typeface="Times New Roman" charset="0"/>
                <a:ea typeface="ＭＳ Ｐゴシック" charset="-128"/>
              </a:rPr>
              <a:t>WorldCat</a:t>
            </a:r>
            <a:endParaRPr lang="en-US" altLang="en-US" dirty="0">
              <a:latin typeface="Times New Roman" charset="0"/>
              <a:ea typeface="ＭＳ Ｐゴシック" charset="-128"/>
            </a:endParaRPr>
          </a:p>
          <a:p>
            <a:pPr eaLnBrk="1" hangingPunct="1"/>
            <a:r>
              <a:rPr lang="en-US" altLang="en-US" dirty="0">
                <a:latin typeface="Times New Roman" charset="0"/>
                <a:ea typeface="ＭＳ Ｐゴシック" charset="-128"/>
              </a:rPr>
              <a:t>Search results</a:t>
            </a:r>
          </a:p>
          <a:p>
            <a:pPr lvl="1" eaLnBrk="1" hangingPunct="1"/>
            <a:r>
              <a:rPr lang="en-US" altLang="en-US" dirty="0">
                <a:latin typeface="Times New Roman" charset="0"/>
                <a:ea typeface="ＭＳ Ｐゴシック" charset="-128"/>
              </a:rPr>
              <a:t>Recent Articles</a:t>
            </a:r>
          </a:p>
          <a:p>
            <a:pPr lvl="1" eaLnBrk="1" hangingPunct="1"/>
            <a:r>
              <a:rPr lang="en-US" altLang="en-US" dirty="0">
                <a:latin typeface="Times New Roman" charset="0"/>
                <a:ea typeface="ＭＳ Ｐゴシック" charset="-128"/>
              </a:rPr>
              <a:t>Direct Link</a:t>
            </a:r>
          </a:p>
          <a:p>
            <a:pPr lvl="1" eaLnBrk="1" hangingPunct="1"/>
            <a:r>
              <a:rPr lang="en-US" altLang="en-US" dirty="0">
                <a:latin typeface="Times New Roman" charset="0"/>
                <a:ea typeface="ＭＳ Ｐゴシック" charset="-128"/>
              </a:rPr>
              <a:t>All versions</a:t>
            </a:r>
          </a:p>
          <a:p>
            <a:pPr lvl="1" eaLnBrk="1" hangingPunct="1"/>
            <a:r>
              <a:rPr lang="en-US" altLang="en-US" dirty="0">
                <a:latin typeface="Times New Roman" charset="0"/>
                <a:ea typeface="ＭＳ Ｐゴシック" charset="-128"/>
              </a:rPr>
              <a:t>Citations</a:t>
            </a:r>
          </a:p>
          <a:p>
            <a:pPr lvl="1" eaLnBrk="1" hangingPunct="1"/>
            <a:r>
              <a:rPr lang="en-US" altLang="en-US" dirty="0">
                <a:latin typeface="Times New Roman" charset="0"/>
                <a:ea typeface="ＭＳ Ｐゴシック" charset="-128"/>
              </a:rPr>
              <a:t>Related articles</a:t>
            </a:r>
          </a:p>
          <a:p>
            <a:r>
              <a:rPr lang="en-US" altLang="en-US" dirty="0">
                <a:latin typeface="Times New Roman" charset="0"/>
                <a:ea typeface="ＭＳ Ｐゴシック" charset="-128"/>
              </a:rPr>
              <a:t>UP resources</a:t>
            </a:r>
          </a:p>
        </p:txBody>
      </p:sp>
      <p:sp>
        <p:nvSpPr>
          <p:cNvPr id="2" name="Footer Placeholder 1"/>
          <p:cNvSpPr>
            <a:spLocks noGrp="1"/>
          </p:cNvSpPr>
          <p:nvPr>
            <p:ph type="ftr" sz="quarter" idx="11"/>
          </p:nvPr>
        </p:nvSpPr>
        <p:spPr/>
        <p:txBody>
          <a:bodyPr/>
          <a:lstStyle/>
          <a:p>
            <a:pPr>
              <a:defRPr/>
            </a:pPr>
            <a:r>
              <a:rPr lang="en-US"/>
              <a:t> </a:t>
            </a:r>
          </a:p>
        </p:txBody>
      </p:sp>
      <p:sp>
        <p:nvSpPr>
          <p:cNvPr id="4403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EEB7ADBD-E786-444A-BDF6-0FEEC0D413BD}" type="slidenum">
              <a:rPr lang="en-US" altLang="en-US" sz="1200">
                <a:solidFill>
                  <a:srgbClr val="898989"/>
                </a:solidFill>
              </a:rPr>
              <a:pPr>
                <a:spcBef>
                  <a:spcPct val="0"/>
                </a:spcBef>
                <a:buFontTx/>
                <a:buNone/>
              </a:pPr>
              <a:t>23</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260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altLang="en-US">
                <a:latin typeface="Times New Roman" charset="0"/>
                <a:ea typeface="ＭＳ Ｐゴシック" charset="-128"/>
              </a:rPr>
              <a:t>Reference Extractions</a:t>
            </a:r>
          </a:p>
        </p:txBody>
      </p:sp>
      <p:sp>
        <p:nvSpPr>
          <p:cNvPr id="45058" name="Content Placeholder 2"/>
          <p:cNvSpPr>
            <a:spLocks noGrp="1"/>
          </p:cNvSpPr>
          <p:nvPr>
            <p:ph idx="1"/>
          </p:nvPr>
        </p:nvSpPr>
        <p:spPr>
          <a:xfrm>
            <a:off x="457200" y="1600200"/>
            <a:ext cx="8458200" cy="4525963"/>
          </a:xfrm>
        </p:spPr>
        <p:txBody>
          <a:bodyPr/>
          <a:lstStyle/>
          <a:p>
            <a:pPr eaLnBrk="1" hangingPunct="1"/>
            <a:r>
              <a:rPr lang="en-US" altLang="en-US">
                <a:latin typeface="Times New Roman" charset="0"/>
                <a:ea typeface="ＭＳ Ｐゴシック" charset="-128"/>
              </a:rPr>
              <a:t>First and foremost</a:t>
            </a:r>
          </a:p>
          <a:p>
            <a:pPr lvl="1" eaLnBrk="1" hangingPunct="1"/>
            <a:r>
              <a:rPr lang="en-US" altLang="en-US">
                <a:latin typeface="Times New Roman" charset="0"/>
                <a:ea typeface="ＭＳ Ｐゴシック" charset="-128"/>
              </a:rPr>
              <a:t>get good at typing references cold</a:t>
            </a:r>
          </a:p>
          <a:p>
            <a:pPr eaLnBrk="1" hangingPunct="1"/>
            <a:r>
              <a:rPr lang="en-US" altLang="en-US">
                <a:latin typeface="Times New Roman" charset="0"/>
                <a:ea typeface="ＭＳ Ｐゴシック" charset="-128"/>
              </a:rPr>
              <a:t>Look for citation links</a:t>
            </a:r>
          </a:p>
          <a:p>
            <a:pPr lvl="1" eaLnBrk="1" hangingPunct="1"/>
            <a:r>
              <a:rPr lang="en-US" altLang="en-US">
                <a:latin typeface="Times New Roman" charset="0"/>
                <a:ea typeface="ＭＳ Ｐゴシック" charset="-128"/>
              </a:rPr>
              <a:t>database services (EBSCO—not ERIC)</a:t>
            </a:r>
          </a:p>
          <a:p>
            <a:pPr lvl="1" eaLnBrk="1" hangingPunct="1"/>
            <a:r>
              <a:rPr lang="en-US" altLang="en-US">
                <a:latin typeface="Times New Roman" charset="0"/>
                <a:ea typeface="ＭＳ Ｐゴシック" charset="-128"/>
              </a:rPr>
              <a:t>Google Scholar</a:t>
            </a:r>
          </a:p>
          <a:p>
            <a:pPr eaLnBrk="1" hangingPunct="1"/>
            <a:r>
              <a:rPr lang="en-US" altLang="en-US">
                <a:latin typeface="Times New Roman" charset="0"/>
                <a:ea typeface="ＭＳ Ｐゴシック" charset="-128"/>
              </a:rPr>
              <a:t>RefWorks (owned by UP)</a:t>
            </a:r>
          </a:p>
          <a:p>
            <a:pPr eaLnBrk="1" hangingPunct="1"/>
            <a:r>
              <a:rPr lang="en-US" altLang="en-US">
                <a:latin typeface="Times New Roman" charset="0"/>
                <a:ea typeface="ＭＳ Ｐゴシック" charset="-128"/>
              </a:rPr>
              <a:t>Commercial reference software (e.g., EndNote)</a:t>
            </a:r>
          </a:p>
          <a:p>
            <a:pPr eaLnBrk="1" hangingPunct="1"/>
            <a:r>
              <a:rPr lang="en-US" altLang="en-US">
                <a:latin typeface="Times New Roman" charset="0"/>
                <a:ea typeface="ＭＳ Ｐゴシック" charset="-128"/>
              </a:rPr>
              <a:t>Zotero</a:t>
            </a:r>
          </a:p>
        </p:txBody>
      </p:sp>
      <p:sp>
        <p:nvSpPr>
          <p:cNvPr id="2" name="Footer Placeholder 1"/>
          <p:cNvSpPr>
            <a:spLocks noGrp="1"/>
          </p:cNvSpPr>
          <p:nvPr>
            <p:ph type="ftr" sz="quarter" idx="11"/>
          </p:nvPr>
        </p:nvSpPr>
        <p:spPr/>
        <p:txBody>
          <a:bodyPr/>
          <a:lstStyle/>
          <a:p>
            <a:pPr>
              <a:defRPr/>
            </a:pPr>
            <a:r>
              <a:rPr lang="en-US"/>
              <a:t> </a:t>
            </a:r>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05C4B527-95CF-7E41-9A79-77593F0E340E}" type="slidenum">
              <a:rPr lang="en-US" altLang="en-US" sz="1200">
                <a:solidFill>
                  <a:srgbClr val="898989"/>
                </a:solidFill>
              </a:rPr>
              <a:pPr>
                <a:spcBef>
                  <a:spcPct val="0"/>
                </a:spcBef>
                <a:buFontTx/>
                <a:buNone/>
              </a:pPr>
              <a:t>24</a:t>
            </a:fld>
            <a:endParaRPr lang="en-US" altLang="en-US" sz="1200">
              <a:solidFill>
                <a:srgbClr val="898989"/>
              </a:solidFill>
            </a:endParaRPr>
          </a:p>
        </p:txBody>
      </p:sp>
      <p:sp>
        <p:nvSpPr>
          <p:cNvPr id="6" name="Right Triangle 5"/>
          <p:cNvSpPr/>
          <p:nvPr/>
        </p:nvSpPr>
        <p:spPr>
          <a:xfrm flipH="1">
            <a:off x="8429297" y="6174828"/>
            <a:ext cx="714703" cy="683172"/>
          </a:xfrm>
          <a:prstGeom prst="r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3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Read</a:t>
            </a:r>
          </a:p>
        </p:txBody>
      </p:sp>
      <p:sp>
        <p:nvSpPr>
          <p:cNvPr id="3" name="Content Placeholder 2"/>
          <p:cNvSpPr>
            <a:spLocks noGrp="1"/>
          </p:cNvSpPr>
          <p:nvPr>
            <p:ph idx="1"/>
          </p:nvPr>
        </p:nvSpPr>
        <p:spPr/>
        <p:txBody>
          <a:bodyPr>
            <a:normAutofit lnSpcReduction="10000"/>
          </a:bodyPr>
          <a:lstStyle/>
          <a:p>
            <a:r>
              <a:rPr lang="en-US" dirty="0"/>
              <a:t>Read new to old</a:t>
            </a:r>
          </a:p>
          <a:p>
            <a:r>
              <a:rPr lang="en-US" dirty="0"/>
              <a:t>Read to determine if the article is relevant</a:t>
            </a:r>
          </a:p>
          <a:p>
            <a:r>
              <a:rPr lang="en-US" dirty="0"/>
              <a:t>Skim the reference list</a:t>
            </a:r>
          </a:p>
          <a:p>
            <a:r>
              <a:rPr lang="en-US" dirty="0"/>
              <a:t>Read for foundational studies</a:t>
            </a:r>
          </a:p>
          <a:p>
            <a:r>
              <a:rPr lang="en-US" dirty="0"/>
              <a:t>Read for findings</a:t>
            </a:r>
          </a:p>
          <a:p>
            <a:r>
              <a:rPr lang="en-US" dirty="0"/>
              <a:t>Read for the quality of the study</a:t>
            </a:r>
          </a:p>
          <a:p>
            <a:r>
              <a:rPr lang="en-US" dirty="0"/>
              <a:t>Carefully read complete articles that have risen to the top</a:t>
            </a:r>
          </a:p>
        </p:txBody>
      </p:sp>
    </p:spTree>
    <p:extLst>
      <p:ext uri="{BB962C8B-B14F-4D97-AF65-F5344CB8AC3E}">
        <p14:creationId xmlns:p14="http://schemas.microsoft.com/office/powerpoint/2010/main" val="2024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Analyze</a:t>
            </a:r>
          </a:p>
        </p:txBody>
      </p:sp>
      <p:sp>
        <p:nvSpPr>
          <p:cNvPr id="3" name="Content Placeholder 2"/>
          <p:cNvSpPr>
            <a:spLocks noGrp="1"/>
          </p:cNvSpPr>
          <p:nvPr>
            <p:ph idx="1"/>
          </p:nvPr>
        </p:nvSpPr>
        <p:spPr/>
        <p:txBody>
          <a:bodyPr/>
          <a:lstStyle/>
          <a:p>
            <a:r>
              <a:rPr lang="en-US" dirty="0"/>
              <a:t>Develop rituals for tracking papers and notes</a:t>
            </a:r>
          </a:p>
          <a:p>
            <a:r>
              <a:rPr lang="en-US" dirty="0"/>
              <a:t>Distinguish between assertion and evidence</a:t>
            </a:r>
          </a:p>
          <a:p>
            <a:r>
              <a:rPr lang="en-US" dirty="0"/>
              <a:t>Identify patterns or trends across papers</a:t>
            </a:r>
          </a:p>
          <a:p>
            <a:r>
              <a:rPr lang="en-US" dirty="0"/>
              <a:t>Group writings into </a:t>
            </a:r>
            <a:r>
              <a:rPr lang="en-US" i="1" dirty="0"/>
              <a:t>camps</a:t>
            </a:r>
            <a:endParaRPr lang="en-US" dirty="0"/>
          </a:p>
          <a:p>
            <a:r>
              <a:rPr lang="en-US" dirty="0"/>
              <a:t>Identify methodological strengths</a:t>
            </a:r>
          </a:p>
          <a:p>
            <a:r>
              <a:rPr lang="en-US" dirty="0"/>
              <a:t>Pay attention to how other authors have organized their lit reviews</a:t>
            </a:r>
          </a:p>
        </p:txBody>
      </p:sp>
    </p:spTree>
    <p:extLst>
      <p:ext uri="{BB962C8B-B14F-4D97-AF65-F5344CB8AC3E}">
        <p14:creationId xmlns:p14="http://schemas.microsoft.com/office/powerpoint/2010/main" val="17347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Write</a:t>
            </a:r>
          </a:p>
        </p:txBody>
      </p:sp>
      <p:sp>
        <p:nvSpPr>
          <p:cNvPr id="3" name="Content Placeholder 2"/>
          <p:cNvSpPr>
            <a:spLocks noGrp="1"/>
          </p:cNvSpPr>
          <p:nvPr>
            <p:ph idx="1"/>
          </p:nvPr>
        </p:nvSpPr>
        <p:spPr/>
        <p:txBody>
          <a:bodyPr>
            <a:normAutofit fontScale="92500" lnSpcReduction="20000"/>
          </a:bodyPr>
          <a:lstStyle/>
          <a:p>
            <a:r>
              <a:rPr lang="en-US" dirty="0"/>
              <a:t>Know why you are writing the review</a:t>
            </a:r>
          </a:p>
          <a:p>
            <a:r>
              <a:rPr lang="en-US" dirty="0"/>
              <a:t>Outline your argument</a:t>
            </a:r>
          </a:p>
          <a:p>
            <a:r>
              <a:rPr lang="en-US" dirty="0"/>
              <a:t>Trace a path in your argument</a:t>
            </a:r>
          </a:p>
          <a:p>
            <a:r>
              <a:rPr lang="en-US" dirty="0"/>
              <a:t>Attach papers or camps to the path</a:t>
            </a:r>
          </a:p>
          <a:p>
            <a:r>
              <a:rPr lang="en-US" dirty="0"/>
              <a:t>Write in APA style</a:t>
            </a:r>
          </a:p>
          <a:p>
            <a:r>
              <a:rPr lang="en-US" dirty="0"/>
              <a:t>Describe the studies based on your outline looking for differences among studies</a:t>
            </a:r>
          </a:p>
          <a:p>
            <a:r>
              <a:rPr lang="en-US" dirty="0"/>
              <a:t>Account for outliers</a:t>
            </a:r>
          </a:p>
          <a:p>
            <a:r>
              <a:rPr lang="en-US" dirty="0"/>
              <a:t>Write a summary</a:t>
            </a:r>
          </a:p>
          <a:p>
            <a:r>
              <a:rPr lang="en-US" dirty="0"/>
              <a:t>Write a conclusion</a:t>
            </a:r>
          </a:p>
        </p:txBody>
      </p:sp>
    </p:spTree>
    <p:extLst>
      <p:ext uri="{BB962C8B-B14F-4D97-AF65-F5344CB8AC3E}">
        <p14:creationId xmlns:p14="http://schemas.microsoft.com/office/powerpoint/2010/main" val="648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Literature Reviews</a:t>
            </a:r>
          </a:p>
        </p:txBody>
      </p:sp>
      <p:sp>
        <p:nvSpPr>
          <p:cNvPr id="3" name="Content Placeholder 2"/>
          <p:cNvSpPr>
            <a:spLocks noGrp="1"/>
          </p:cNvSpPr>
          <p:nvPr>
            <p:ph idx="1"/>
          </p:nvPr>
        </p:nvSpPr>
        <p:spPr>
          <a:xfrm>
            <a:off x="457200" y="1295400"/>
            <a:ext cx="8229600" cy="5425440"/>
          </a:xfrm>
        </p:spPr>
        <p:txBody>
          <a:bodyPr>
            <a:normAutofit/>
          </a:bodyPr>
          <a:lstStyle/>
          <a:p>
            <a:r>
              <a:rPr lang="en-US" dirty="0"/>
              <a:t>Researchers write literature reviews. It is part of the job.</a:t>
            </a:r>
          </a:p>
          <a:p>
            <a:r>
              <a:rPr lang="en-US" dirty="0"/>
              <a:t>Keep yourself out of the lit review.</a:t>
            </a:r>
          </a:p>
          <a:p>
            <a:r>
              <a:rPr lang="en-US" dirty="0"/>
              <a:t>A reader should be able to trace every statement back to an author.</a:t>
            </a:r>
          </a:p>
          <a:p>
            <a:r>
              <a:rPr lang="en-US" dirty="0"/>
              <a:t>Try moving the citation as early in the sentence as possible.</a:t>
            </a:r>
          </a:p>
          <a:p>
            <a:r>
              <a:rPr lang="en-US" dirty="0"/>
              <a:t>In general, the best literature reviews are written by authors who start </a:t>
            </a:r>
            <a:r>
              <a:rPr lang="en-US"/>
              <a:t>by knowing </a:t>
            </a:r>
            <a:r>
              <a:rPr lang="en-US" dirty="0"/>
              <a:t>very little about the topics they are covering.</a:t>
            </a:r>
          </a:p>
        </p:txBody>
      </p:sp>
    </p:spTree>
    <p:extLst>
      <p:ext uri="{BB962C8B-B14F-4D97-AF65-F5344CB8AC3E}">
        <p14:creationId xmlns:p14="http://schemas.microsoft.com/office/powerpoint/2010/main" val="154010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033963"/>
          </a:xfrm>
        </p:spPr>
        <p:txBody>
          <a:bodyPr/>
          <a:lstStyle/>
          <a:p>
            <a:pPr marL="0" indent="0">
              <a:buFont typeface="Arial" charset="0"/>
              <a:buNone/>
            </a:pPr>
            <a:r>
              <a:rPr lang="en-US" altLang="en-US" sz="2000" dirty="0">
                <a:latin typeface="Times New Roman" charset="0"/>
                <a:ea typeface="ＭＳ Ｐゴシック" charset="-128"/>
              </a:rPr>
              <a:t>The deep neurological impact of cultural acquisition in brain development and the brain’s changes over time may be at least in part based on culture or tasks assigned (Park &amp; Huang, 2010).  Further, culture can attune people’s abilities and perceptions to reflect cultural expectations or interests (Freeman, Rule, &amp; </a:t>
            </a:r>
            <a:r>
              <a:rPr lang="en-US" altLang="en-US" sz="2000" dirty="0" err="1">
                <a:latin typeface="Times New Roman" charset="0"/>
                <a:ea typeface="ＭＳ Ｐゴシック" charset="-128"/>
              </a:rPr>
              <a:t>Ambady</a:t>
            </a:r>
            <a:r>
              <a:rPr lang="en-US" altLang="en-US" sz="2000" dirty="0">
                <a:latin typeface="Times New Roman" charset="0"/>
                <a:ea typeface="ＭＳ Ｐゴシック" charset="-128"/>
              </a:rPr>
              <a:t>, 2009).  </a:t>
            </a:r>
            <a:br>
              <a:rPr lang="en-US" altLang="en-US" sz="2000" dirty="0">
                <a:latin typeface="Times" charset="0"/>
                <a:ea typeface="ヒラギノ明朝 ProN W3" charset="-128"/>
              </a:rPr>
            </a:br>
            <a:br>
              <a:rPr lang="en-US" altLang="en-US" sz="2000" dirty="0">
                <a:latin typeface="Times" charset="0"/>
                <a:ea typeface="ヒラギノ明朝 ProN W3" charset="-128"/>
              </a:rPr>
            </a:br>
            <a:br>
              <a:rPr lang="en-US" altLang="en-US" sz="2000" dirty="0">
                <a:latin typeface="Times" charset="0"/>
                <a:ea typeface="ヒラギノ明朝 ProN W3" charset="-128"/>
              </a:rPr>
            </a:br>
            <a:endParaRPr lang="en-US" altLang="en-US" sz="2000" dirty="0">
              <a:latin typeface="Times" charset="0"/>
              <a:ea typeface="ヒラギノ明朝 ProN W3" charset="-128"/>
            </a:endParaRPr>
          </a:p>
          <a:p>
            <a:pPr marL="0" indent="0">
              <a:buFont typeface="Arial" charset="0"/>
              <a:buNone/>
            </a:pPr>
            <a:r>
              <a:rPr lang="en-US" altLang="en-US" sz="2000" dirty="0">
                <a:latin typeface="Times New Roman" charset="0"/>
                <a:ea typeface="ＭＳ Ｐゴシック" charset="-128"/>
              </a:rPr>
              <a:t>Park and Huang (2010) assert that the deep neurological impact of cultural acquisition in brain development and the brain’s changes over time may be at least in part based on culture or tasks assigned. In a 2009 study, Freeman, Rule, and </a:t>
            </a:r>
            <a:r>
              <a:rPr lang="en-US" altLang="en-US" sz="2000" dirty="0" err="1">
                <a:latin typeface="Times New Roman" charset="0"/>
                <a:ea typeface="ＭＳ Ｐゴシック" charset="-128"/>
              </a:rPr>
              <a:t>Ambady</a:t>
            </a:r>
            <a:r>
              <a:rPr lang="en-US" altLang="en-US" sz="2000" dirty="0">
                <a:latin typeface="Times New Roman" charset="0"/>
                <a:ea typeface="ＭＳ Ｐゴシック" charset="-128"/>
              </a:rPr>
              <a:t> found that culture can attune people’s abilities and perceptions to reflect cultural expectations or interests.</a:t>
            </a:r>
          </a:p>
        </p:txBody>
      </p:sp>
    </p:spTree>
    <p:extLst>
      <p:ext uri="{BB962C8B-B14F-4D97-AF65-F5344CB8AC3E}">
        <p14:creationId xmlns:p14="http://schemas.microsoft.com/office/powerpoint/2010/main" val="7308083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en-US">
                <a:latin typeface="Times New Roman" charset="0"/>
                <a:ea typeface="ＭＳ Ｐゴシック" charset="-128"/>
              </a:rPr>
              <a:t>Doing a Literature Review</a:t>
            </a:r>
          </a:p>
        </p:txBody>
      </p:sp>
      <p:sp>
        <p:nvSpPr>
          <p:cNvPr id="3" name="Content Placeholder 2"/>
          <p:cNvSpPr>
            <a:spLocks noGrp="1"/>
          </p:cNvSpPr>
          <p:nvPr>
            <p:ph idx="1"/>
          </p:nvPr>
        </p:nvSpPr>
        <p:spPr/>
        <p:txBody>
          <a:bodyPr rtlCol="0">
            <a:normAutofit/>
          </a:bodyPr>
          <a:lstStyle/>
          <a:p>
            <a:pPr eaLnBrk="1" fontAlgn="auto" hangingPunct="1">
              <a:spcAft>
                <a:spcPts val="1200"/>
              </a:spcAft>
              <a:buFont typeface="Arial"/>
              <a:buChar char="•"/>
              <a:defRPr/>
            </a:pPr>
            <a:r>
              <a:rPr lang="en-US" sz="3000" dirty="0">
                <a:ea typeface="+mn-ea"/>
                <a:cs typeface="+mn-cs"/>
              </a:rPr>
              <a:t>Step 1: Pin a poster of your purpose statement up over your computer.</a:t>
            </a:r>
          </a:p>
          <a:p>
            <a:pPr eaLnBrk="1" fontAlgn="auto" hangingPunct="1">
              <a:spcAft>
                <a:spcPts val="0"/>
              </a:spcAft>
              <a:buFont typeface="Arial"/>
              <a:buChar char="•"/>
              <a:defRPr/>
            </a:pPr>
            <a:r>
              <a:rPr lang="en-US" sz="3000" dirty="0">
                <a:ea typeface="+mn-ea"/>
                <a:cs typeface="+mn-cs"/>
              </a:rPr>
              <a:t>Step 2: Make an outline based on the purpose statement. Nothing else.</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E74F6C7E-EA89-2B47-BF7E-1D049F81FD69}" type="slidenum">
              <a:rPr lang="en-US" altLang="en-US" sz="1200">
                <a:solidFill>
                  <a:srgbClr val="898989"/>
                </a:solidFill>
              </a:rPr>
              <a:pPr>
                <a:spcBef>
                  <a:spcPct val="0"/>
                </a:spcBef>
                <a:buFontTx/>
                <a:buNone/>
              </a:pPr>
              <a:t>3</a:t>
            </a:fld>
            <a:endParaRPr lang="en-US" altLang="en-US" sz="1200">
              <a:solidFill>
                <a:srgbClr val="898989"/>
              </a:solidFill>
            </a:endParaRPr>
          </a:p>
        </p:txBody>
      </p:sp>
    </p:spTree>
    <p:extLst>
      <p:ext uri="{BB962C8B-B14F-4D97-AF65-F5344CB8AC3E}">
        <p14:creationId xmlns:p14="http://schemas.microsoft.com/office/powerpoint/2010/main" val="285932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9999"/>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Brief Word About Direct Quotations</a:t>
            </a:r>
          </a:p>
        </p:txBody>
      </p:sp>
      <p:sp>
        <p:nvSpPr>
          <p:cNvPr id="3" name="Content Placeholder 2"/>
          <p:cNvSpPr>
            <a:spLocks noGrp="1"/>
          </p:cNvSpPr>
          <p:nvPr>
            <p:ph idx="1"/>
          </p:nvPr>
        </p:nvSpPr>
        <p:spPr/>
        <p:txBody>
          <a:bodyPr>
            <a:normAutofit/>
          </a:bodyPr>
          <a:lstStyle/>
          <a:p>
            <a:r>
              <a:rPr lang="en-US" dirty="0"/>
              <a:t>Don’t</a:t>
            </a:r>
          </a:p>
          <a:p>
            <a:r>
              <a:rPr lang="en-US" dirty="0"/>
              <a:t>“Direct quotations are best avoided whenever possible. Using your own words by paraphrasing will better demonstrate your understanding and will allow you to emphasize the ways in which the ideas contribute to your paper’s main argument.” </a:t>
            </a:r>
            <a:r>
              <a:rPr lang="en-US" sz="2000" dirty="0"/>
              <a:t>(Walden U. Online Writing Center)</a:t>
            </a:r>
          </a:p>
          <a:p>
            <a:r>
              <a:rPr lang="en-US" dirty="0"/>
              <a:t>Continuity, Smoothness, Economy, Clarity </a:t>
            </a:r>
            <a:r>
              <a:rPr lang="en-US" sz="2000" dirty="0"/>
              <a:t>(Sections 3.05 – 3.09)</a:t>
            </a:r>
            <a:endParaRPr lang="en-US" dirty="0"/>
          </a:p>
        </p:txBody>
      </p:sp>
    </p:spTree>
    <p:extLst>
      <p:ext uri="{BB962C8B-B14F-4D97-AF65-F5344CB8AC3E}">
        <p14:creationId xmlns:p14="http://schemas.microsoft.com/office/powerpoint/2010/main" val="13055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en-US">
                <a:latin typeface="Times New Roman" charset="0"/>
                <a:ea typeface="ＭＳ Ｐゴシック" charset="-128"/>
              </a:rPr>
              <a:t>Doing a Literature Review</a:t>
            </a:r>
          </a:p>
        </p:txBody>
      </p:sp>
      <p:sp>
        <p:nvSpPr>
          <p:cNvPr id="3" name="Content Placeholder 2"/>
          <p:cNvSpPr>
            <a:spLocks noGrp="1"/>
          </p:cNvSpPr>
          <p:nvPr>
            <p:ph idx="1"/>
          </p:nvPr>
        </p:nvSpPr>
        <p:spPr>
          <a:xfrm>
            <a:off x="457200" y="1600200"/>
            <a:ext cx="8382000" cy="4953000"/>
          </a:xfrm>
        </p:spPr>
        <p:txBody>
          <a:bodyPr>
            <a:normAutofit lnSpcReduction="10000"/>
          </a:bodyPr>
          <a:lstStyle/>
          <a:p>
            <a:pPr eaLnBrk="1" hangingPunct="1"/>
            <a:r>
              <a:rPr lang="en-US" altLang="en-US">
                <a:solidFill>
                  <a:srgbClr val="7F7F7F"/>
                </a:solidFill>
                <a:latin typeface="Times New Roman" charset="0"/>
                <a:ea typeface="ＭＳ Ｐゴシック" charset="-128"/>
              </a:rPr>
              <a:t>Step 1: Pin a poster of your purpose statement up over your computer.</a:t>
            </a:r>
          </a:p>
          <a:p>
            <a:pPr eaLnBrk="1" hangingPunct="1"/>
            <a:r>
              <a:rPr lang="en-US" altLang="en-US">
                <a:solidFill>
                  <a:srgbClr val="7F7F7F"/>
                </a:solidFill>
                <a:latin typeface="Times New Roman" charset="0"/>
                <a:ea typeface="ＭＳ Ｐゴシック" charset="-128"/>
              </a:rPr>
              <a:t>Step 2: Make an outline based on the problem statement. Nothing else.</a:t>
            </a:r>
          </a:p>
          <a:p>
            <a:pPr eaLnBrk="1" hangingPunct="1"/>
            <a:r>
              <a:rPr lang="en-US" altLang="en-US">
                <a:latin typeface="Times New Roman" charset="0"/>
                <a:ea typeface="ＭＳ Ｐゴシック" charset="-128"/>
              </a:rPr>
              <a:t>Step 3: Go find literature.</a:t>
            </a:r>
          </a:p>
          <a:p>
            <a:pPr eaLnBrk="1" hangingPunct="1"/>
            <a:r>
              <a:rPr lang="en-US" altLang="en-US">
                <a:latin typeface="Times New Roman" charset="0"/>
                <a:ea typeface="ＭＳ Ｐゴシック" charset="-128"/>
              </a:rPr>
              <a:t>Step 4: Write short reviews of everything you read. Ok, you will not do this but it is a good idea.</a:t>
            </a:r>
          </a:p>
          <a:p>
            <a:pPr eaLnBrk="1" hangingPunct="1"/>
            <a:r>
              <a:rPr lang="en-US" altLang="en-US">
                <a:solidFill>
                  <a:schemeClr val="bg1"/>
                </a:solidFill>
                <a:latin typeface="Times New Roman" charset="0"/>
                <a:ea typeface="ＭＳ Ｐゴシック" charset="-128"/>
              </a:rPr>
              <a:t>Step 5: Organize your chapter based on the outline.</a:t>
            </a:r>
          </a:p>
        </p:txBody>
      </p:sp>
      <p:sp>
        <p:nvSpPr>
          <p:cNvPr id="215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3394B83D-D1FC-0F44-AC52-EF49D0B81AE8}" type="slidenum">
              <a:rPr lang="en-US" altLang="en-US" sz="1200">
                <a:solidFill>
                  <a:srgbClr val="898989"/>
                </a:solidFill>
              </a:rPr>
              <a:pPr>
                <a:spcBef>
                  <a:spcPct val="0"/>
                </a:spcBef>
                <a:buFontTx/>
                <a:buNone/>
              </a:pPr>
              <a:t>4</a:t>
            </a:fld>
            <a:endParaRPr lang="en-US" altLang="en-US" sz="1200">
              <a:solidFill>
                <a:srgbClr val="898989"/>
              </a:solidFill>
            </a:endParaRPr>
          </a:p>
        </p:txBody>
      </p:sp>
    </p:spTree>
    <p:extLst>
      <p:ext uri="{BB962C8B-B14F-4D97-AF65-F5344CB8AC3E}">
        <p14:creationId xmlns:p14="http://schemas.microsoft.com/office/powerpoint/2010/main" val="690126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99999"/>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99999"/>
                                      </p:to>
                                    </p:animClr>
                                  </p:sub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99999"/>
                                      </p:to>
                                    </p:animClr>
                                  </p:sub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n-US">
                <a:latin typeface="Times New Roman" charset="0"/>
                <a:ea typeface="ＭＳ Ｐゴシック" charset="-128"/>
              </a:rPr>
              <a:t>Doing a Literature Review</a:t>
            </a:r>
          </a:p>
        </p:txBody>
      </p:sp>
      <p:sp>
        <p:nvSpPr>
          <p:cNvPr id="22530" name="Content Placeholder 2"/>
          <p:cNvSpPr>
            <a:spLocks noGrp="1"/>
          </p:cNvSpPr>
          <p:nvPr>
            <p:ph idx="1"/>
          </p:nvPr>
        </p:nvSpPr>
        <p:spPr>
          <a:xfrm>
            <a:off x="457200" y="1600200"/>
            <a:ext cx="8382000" cy="4953000"/>
          </a:xfrm>
        </p:spPr>
        <p:txBody>
          <a:bodyPr/>
          <a:lstStyle/>
          <a:p>
            <a:pPr eaLnBrk="1" hangingPunct="1"/>
            <a:r>
              <a:rPr lang="en-US" altLang="en-US">
                <a:solidFill>
                  <a:srgbClr val="999999"/>
                </a:solidFill>
                <a:latin typeface="Times New Roman" charset="0"/>
                <a:ea typeface="ＭＳ Ｐゴシック" charset="-128"/>
              </a:rPr>
              <a:t>Step 1: Pin a poster of your purpose statement up over your computer.</a:t>
            </a:r>
          </a:p>
          <a:p>
            <a:pPr eaLnBrk="1" hangingPunct="1"/>
            <a:r>
              <a:rPr lang="en-US" altLang="en-US">
                <a:latin typeface="Times New Roman" charset="0"/>
                <a:ea typeface="ＭＳ Ｐゴシック" charset="-128"/>
              </a:rPr>
              <a:t>Step 2: Make an outline based on the problem statement. Nothing else.</a:t>
            </a:r>
          </a:p>
          <a:p>
            <a:pPr eaLnBrk="1" hangingPunct="1"/>
            <a:r>
              <a:rPr lang="en-US" altLang="en-US">
                <a:solidFill>
                  <a:srgbClr val="999999"/>
                </a:solidFill>
                <a:latin typeface="Times New Roman" charset="0"/>
                <a:ea typeface="ＭＳ Ｐゴシック" charset="-128"/>
              </a:rPr>
              <a:t>Step 3: Go find literature.</a:t>
            </a:r>
          </a:p>
          <a:p>
            <a:pPr eaLnBrk="1" hangingPunct="1"/>
            <a:r>
              <a:rPr lang="en-US" altLang="en-US">
                <a:solidFill>
                  <a:srgbClr val="999999"/>
                </a:solidFill>
                <a:latin typeface="Times New Roman" charset="0"/>
                <a:ea typeface="ＭＳ Ｐゴシック" charset="-128"/>
              </a:rPr>
              <a:t>Step 4: Write short reviews of everything you read. Ok, you won’t do this but it is a good idea.</a:t>
            </a:r>
          </a:p>
          <a:p>
            <a:pPr eaLnBrk="1" hangingPunct="1"/>
            <a:r>
              <a:rPr lang="en-US" altLang="en-US">
                <a:latin typeface="Times New Roman" charset="0"/>
                <a:ea typeface="ＭＳ Ｐゴシック" charset="-128"/>
              </a:rPr>
              <a:t>Step 5: Organize your chapter based on the outline.</a:t>
            </a:r>
          </a:p>
        </p:txBody>
      </p:sp>
      <p:sp>
        <p:nvSpPr>
          <p:cNvPr id="5" name="Curved Right Arrow 4"/>
          <p:cNvSpPr>
            <a:spLocks noChangeArrowheads="1"/>
          </p:cNvSpPr>
          <p:nvPr/>
        </p:nvSpPr>
        <p:spPr bwMode="auto">
          <a:xfrm flipV="1">
            <a:off x="304800" y="3124200"/>
            <a:ext cx="457200" cy="2667000"/>
          </a:xfrm>
          <a:prstGeom prst="curvedRightArrow">
            <a:avLst>
              <a:gd name="adj1" fmla="val 24981"/>
              <a:gd name="adj2" fmla="val 49988"/>
              <a:gd name="adj3" fmla="val 25000"/>
            </a:avLst>
          </a:prstGeom>
          <a:solidFill>
            <a:schemeClr val="tx1"/>
          </a:solidFill>
          <a:ln w="9525">
            <a:solidFill>
              <a:srgbClr val="4A7EBB"/>
            </a:solidFill>
            <a:miter lim="800000"/>
            <a:headEnd/>
            <a:tailEnd/>
          </a:ln>
          <a:effectLst>
            <a:outerShdw blurRad="40000" dist="23000" dir="5400000" rotWithShape="0">
              <a:srgbClr val="000000">
                <a:alpha val="34999"/>
              </a:srgbClr>
            </a:outerShdw>
          </a:effectLst>
        </p:spPr>
        <p:txBody>
          <a:bodyPr anchor="ctr"/>
          <a:lstStyle/>
          <a:p>
            <a:pPr algn="ctr" eaLnBrk="1" hangingPunct="1">
              <a:defRPr/>
            </a:pPr>
            <a:endParaRPr lang="en-US" dirty="0">
              <a:latin typeface="Times New Roman"/>
              <a:ea typeface="+mn-ea"/>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Times New Roman" charset="0"/>
                <a:ea typeface="ＭＳ Ｐゴシック" charset="-128"/>
              </a:defRPr>
            </a:lvl1pPr>
            <a:lvl2pPr marL="742950" indent="-285750">
              <a:spcBef>
                <a:spcPct val="20000"/>
              </a:spcBef>
              <a:buFont typeface="Arial" charset="0"/>
              <a:buChar char="–"/>
              <a:defRPr sz="2800">
                <a:solidFill>
                  <a:schemeClr val="tx1"/>
                </a:solidFill>
                <a:latin typeface="Times New Roman" charset="0"/>
                <a:ea typeface="ＭＳ Ｐゴシック" charset="-128"/>
              </a:defRPr>
            </a:lvl2pPr>
            <a:lvl3pPr marL="1143000" indent="-228600">
              <a:spcBef>
                <a:spcPct val="20000"/>
              </a:spcBef>
              <a:buFont typeface="Arial" charset="0"/>
              <a:buChar char="•"/>
              <a:defRPr sz="2400">
                <a:solidFill>
                  <a:schemeClr val="tx1"/>
                </a:solidFill>
                <a:latin typeface="Times New Roman" charset="0"/>
                <a:ea typeface="ＭＳ Ｐゴシック" charset="-128"/>
              </a:defRPr>
            </a:lvl3pPr>
            <a:lvl4pPr marL="1600200" indent="-228600">
              <a:spcBef>
                <a:spcPct val="20000"/>
              </a:spcBef>
              <a:buFont typeface="Arial" charset="0"/>
              <a:buChar char="–"/>
              <a:defRPr sz="2000">
                <a:solidFill>
                  <a:schemeClr val="tx1"/>
                </a:solidFill>
                <a:latin typeface="Times New Roman" charset="0"/>
                <a:ea typeface="ＭＳ Ｐゴシック" charset="-128"/>
              </a:defRPr>
            </a:lvl4pPr>
            <a:lvl5pPr marL="2057400" indent="-228600">
              <a:spcBef>
                <a:spcPct val="20000"/>
              </a:spcBef>
              <a:buFont typeface="Arial" charset="0"/>
              <a:buChar char="»"/>
              <a:defRPr sz="2000">
                <a:solidFill>
                  <a:schemeClr val="tx1"/>
                </a:solidFill>
                <a:latin typeface="Times New Roman"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imes New Roman" charset="0"/>
                <a:ea typeface="ＭＳ Ｐゴシック" charset="-128"/>
              </a:defRPr>
            </a:lvl9pPr>
          </a:lstStyle>
          <a:p>
            <a:pPr>
              <a:spcBef>
                <a:spcPct val="0"/>
              </a:spcBef>
              <a:buFontTx/>
              <a:buNone/>
            </a:pPr>
            <a:fld id="{AC1CB561-3446-B443-A7B6-37848A50DE64}" type="slidenum">
              <a:rPr lang="en-US" altLang="en-US" sz="1200">
                <a:solidFill>
                  <a:srgbClr val="898989"/>
                </a:solidFill>
              </a:rPr>
              <a:pPr>
                <a:spcBef>
                  <a:spcPct val="0"/>
                </a:spcBef>
                <a:buFontTx/>
                <a:buNone/>
              </a:pPr>
              <a:t>5</a:t>
            </a:fld>
            <a:endParaRPr lang="en-US" altLang="en-US" sz="1200">
              <a:solidFill>
                <a:srgbClr val="898989"/>
              </a:solidFill>
            </a:endParaRPr>
          </a:p>
        </p:txBody>
      </p:sp>
    </p:spTree>
    <p:extLst>
      <p:ext uri="{BB962C8B-B14F-4D97-AF65-F5344CB8AC3E}">
        <p14:creationId xmlns:p14="http://schemas.microsoft.com/office/powerpoint/2010/main" val="39813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Reviews</a:t>
            </a:r>
          </a:p>
        </p:txBody>
      </p:sp>
      <p:sp>
        <p:nvSpPr>
          <p:cNvPr id="3" name="Content Placeholder 2"/>
          <p:cNvSpPr>
            <a:spLocks noGrp="1"/>
          </p:cNvSpPr>
          <p:nvPr>
            <p:ph idx="1"/>
          </p:nvPr>
        </p:nvSpPr>
        <p:spPr>
          <a:xfrm>
            <a:off x="457200" y="1600200"/>
            <a:ext cx="8229600" cy="3271205"/>
          </a:xfrm>
        </p:spPr>
        <p:txBody>
          <a:bodyPr/>
          <a:lstStyle/>
          <a:p>
            <a:pPr marL="0" indent="0">
              <a:buNone/>
            </a:pPr>
            <a:r>
              <a:rPr lang="en-US" dirty="0"/>
              <a:t>A literature review is a </a:t>
            </a:r>
            <a:r>
              <a:rPr lang="en-US" i="1" dirty="0"/>
              <a:t>synthesis</a:t>
            </a:r>
            <a:r>
              <a:rPr lang="en-US" dirty="0"/>
              <a:t> of the literature on a topic. To create the synthesis, one must first interpret and evaluate individual pieces of literature. Then, the ideas and information they contain must be integrated and restated in order to create a new, original written work. (p. 1)</a:t>
            </a:r>
          </a:p>
        </p:txBody>
      </p:sp>
      <p:sp>
        <p:nvSpPr>
          <p:cNvPr id="5" name="TextBox 4"/>
          <p:cNvSpPr txBox="1"/>
          <p:nvPr/>
        </p:nvSpPr>
        <p:spPr>
          <a:xfrm>
            <a:off x="1092424" y="5589162"/>
            <a:ext cx="6959151" cy="646331"/>
          </a:xfrm>
          <a:prstGeom prst="rect">
            <a:avLst/>
          </a:prstGeom>
          <a:noFill/>
        </p:spPr>
        <p:txBody>
          <a:bodyPr wrap="square" rtlCol="0">
            <a:spAutoFit/>
          </a:bodyPr>
          <a:lstStyle/>
          <a:p>
            <a:pPr marL="274320" indent="-457200"/>
            <a:r>
              <a:rPr lang="en-US" dirty="0">
                <a:latin typeface="Times"/>
                <a:cs typeface="Times"/>
              </a:rPr>
              <a:t>Pan, M. L. (2004). </a:t>
            </a:r>
            <a:r>
              <a:rPr lang="en-US" i="1" dirty="0">
                <a:latin typeface="Times"/>
                <a:cs typeface="Times"/>
              </a:rPr>
              <a:t>Preparing literature reviews </a:t>
            </a:r>
            <a:r>
              <a:rPr lang="en-US" dirty="0">
                <a:latin typeface="Times"/>
                <a:cs typeface="Times"/>
              </a:rPr>
              <a:t>(2</a:t>
            </a:r>
            <a:r>
              <a:rPr lang="en-US" baseline="30000" dirty="0">
                <a:latin typeface="Times"/>
                <a:cs typeface="Times"/>
              </a:rPr>
              <a:t>nd</a:t>
            </a:r>
            <a:r>
              <a:rPr lang="en-US" dirty="0">
                <a:latin typeface="Times"/>
                <a:cs typeface="Times"/>
              </a:rPr>
              <a:t> ed.). Glendale, CA, </a:t>
            </a:r>
            <a:r>
              <a:rPr lang="en-US" dirty="0" err="1">
                <a:latin typeface="Times"/>
                <a:cs typeface="Times"/>
              </a:rPr>
              <a:t>Pyrczak</a:t>
            </a:r>
            <a:r>
              <a:rPr lang="en-US" dirty="0">
                <a:latin typeface="Times"/>
                <a:cs typeface="Times"/>
              </a:rPr>
              <a:t> Publishing.</a:t>
            </a:r>
          </a:p>
        </p:txBody>
      </p:sp>
    </p:spTree>
    <p:extLst>
      <p:ext uri="{BB962C8B-B14F-4D97-AF65-F5344CB8AC3E}">
        <p14:creationId xmlns:p14="http://schemas.microsoft.com/office/powerpoint/2010/main" val="124594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Literature Reviews</a:t>
            </a:r>
          </a:p>
        </p:txBody>
      </p:sp>
      <p:sp>
        <p:nvSpPr>
          <p:cNvPr id="3" name="Content Placeholder 2"/>
          <p:cNvSpPr>
            <a:spLocks noGrp="1"/>
          </p:cNvSpPr>
          <p:nvPr>
            <p:ph idx="1"/>
          </p:nvPr>
        </p:nvSpPr>
        <p:spPr/>
        <p:txBody>
          <a:bodyPr/>
          <a:lstStyle/>
          <a:p>
            <a:r>
              <a:rPr lang="en-US" dirty="0"/>
              <a:t>You get really tired of listening to people say stuff that they are clearly making up.</a:t>
            </a:r>
          </a:p>
          <a:p>
            <a:r>
              <a:rPr lang="en-US" altLang="en-US" dirty="0">
                <a:latin typeface="Times" charset="0"/>
                <a:ea typeface="ヒラギノ明朝 ProN W3" charset="-128"/>
              </a:rPr>
              <a:t>A lit review is not a perfunctory assignment. It is a primary skill that all researchers must be able to apply in varying contexts for varying purposes—over and over again.</a:t>
            </a:r>
          </a:p>
        </p:txBody>
      </p:sp>
    </p:spTree>
    <p:extLst>
      <p:ext uri="{BB962C8B-B14F-4D97-AF65-F5344CB8AC3E}">
        <p14:creationId xmlns:p14="http://schemas.microsoft.com/office/powerpoint/2010/main" val="55136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78" y="274638"/>
            <a:ext cx="9024724" cy="1143000"/>
          </a:xfrm>
        </p:spPr>
        <p:txBody>
          <a:bodyPr>
            <a:normAutofit/>
          </a:bodyPr>
          <a:lstStyle/>
          <a:p>
            <a:r>
              <a:rPr lang="en-US" dirty="0"/>
              <a:t>Purposes of a Literature Review</a:t>
            </a:r>
          </a:p>
        </p:txBody>
      </p:sp>
      <p:sp>
        <p:nvSpPr>
          <p:cNvPr id="3" name="Content Placeholder 2"/>
          <p:cNvSpPr>
            <a:spLocks noGrp="1"/>
          </p:cNvSpPr>
          <p:nvPr>
            <p:ph idx="1"/>
          </p:nvPr>
        </p:nvSpPr>
        <p:spPr/>
        <p:txBody>
          <a:bodyPr/>
          <a:lstStyle/>
          <a:p>
            <a:r>
              <a:rPr lang="en-US" dirty="0"/>
              <a:t>Demonstrate knowledge of the field</a:t>
            </a:r>
          </a:p>
          <a:p>
            <a:r>
              <a:rPr lang="en-US" dirty="0"/>
              <a:t>Justify the reason for the research</a:t>
            </a:r>
          </a:p>
          <a:p>
            <a:r>
              <a:rPr lang="en-US" dirty="0"/>
              <a:t>Establish a theoretical foundation </a:t>
            </a:r>
          </a:p>
          <a:p>
            <a:r>
              <a:rPr lang="en-US" dirty="0"/>
              <a:t>Establish a methodological rationale</a:t>
            </a:r>
          </a:p>
          <a:p>
            <a:r>
              <a:rPr lang="en-US" dirty="0"/>
              <a:t>Provide a basis for reflection on the importance of findings</a:t>
            </a:r>
          </a:p>
        </p:txBody>
      </p:sp>
    </p:spTree>
    <p:extLst>
      <p:ext uri="{BB962C8B-B14F-4D97-AF65-F5344CB8AC3E}">
        <p14:creationId xmlns:p14="http://schemas.microsoft.com/office/powerpoint/2010/main" val="4406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This Means</a:t>
            </a:r>
          </a:p>
        </p:txBody>
      </p:sp>
      <p:sp>
        <p:nvSpPr>
          <p:cNvPr id="3" name="Content Placeholder 2"/>
          <p:cNvSpPr>
            <a:spLocks noGrp="1"/>
          </p:cNvSpPr>
          <p:nvPr>
            <p:ph idx="1"/>
          </p:nvPr>
        </p:nvSpPr>
        <p:spPr/>
        <p:txBody>
          <a:bodyPr>
            <a:normAutofit/>
          </a:bodyPr>
          <a:lstStyle/>
          <a:p>
            <a:r>
              <a:rPr lang="en-US" dirty="0"/>
              <a:t>You are doing original research.</a:t>
            </a:r>
          </a:p>
          <a:p>
            <a:r>
              <a:rPr lang="en-US" dirty="0"/>
              <a:t>To demonstrate that it is original research you have to know what has been previously published on your topic.</a:t>
            </a:r>
          </a:p>
          <a:p>
            <a:r>
              <a:rPr lang="en-US" dirty="0"/>
              <a:t>This is one of the many reasons that your research topic must be incredibly focused.</a:t>
            </a:r>
          </a:p>
        </p:txBody>
      </p:sp>
    </p:spTree>
    <p:extLst>
      <p:ext uri="{BB962C8B-B14F-4D97-AF65-F5344CB8AC3E}">
        <p14:creationId xmlns:p14="http://schemas.microsoft.com/office/powerpoint/2010/main" val="50426073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1325</TotalTime>
  <Words>1369</Words>
  <Application>Microsoft Macintosh PowerPoint</Application>
  <PresentationFormat>On-screen Show (4:3)</PresentationFormat>
  <Paragraphs>181</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ＭＳ Ｐゴシック</vt:lpstr>
      <vt:lpstr>ヒラギノ明朝 ProN W3</vt:lpstr>
      <vt:lpstr>Arial</vt:lpstr>
      <vt:lpstr>Calibri</vt:lpstr>
      <vt:lpstr>Times</vt:lpstr>
      <vt:lpstr>Times New Roman</vt:lpstr>
      <vt:lpstr>Default Theme</vt:lpstr>
      <vt:lpstr>Lit Reviews and Library</vt:lpstr>
      <vt:lpstr>PowerPoint Presentation</vt:lpstr>
      <vt:lpstr>Doing a Literature Review</vt:lpstr>
      <vt:lpstr>Doing a Literature Review</vt:lpstr>
      <vt:lpstr>Doing a Literature Review</vt:lpstr>
      <vt:lpstr>Literature Reviews</vt:lpstr>
      <vt:lpstr>Why Do Literature Reviews</vt:lpstr>
      <vt:lpstr>Purposes of a Literature Review</vt:lpstr>
      <vt:lpstr>What This Means</vt:lpstr>
      <vt:lpstr>Guiding Principle of Library Research</vt:lpstr>
      <vt:lpstr>Primary vs. Secondary</vt:lpstr>
      <vt:lpstr>What To Read</vt:lpstr>
      <vt:lpstr>Using Search Terms</vt:lpstr>
      <vt:lpstr>Using Published Literature Reviews</vt:lpstr>
      <vt:lpstr>Meta-Analyses</vt:lpstr>
      <vt:lpstr>Reference List</vt:lpstr>
      <vt:lpstr>Finding Journals—On the Library Page</vt:lpstr>
      <vt:lpstr>Finding Journals</vt:lpstr>
      <vt:lpstr>What Does Peer-Reviewed Mean?</vt:lpstr>
      <vt:lpstr>The Cautious Case for Books</vt:lpstr>
      <vt:lpstr>American Educational Research Association (AERA)</vt:lpstr>
      <vt:lpstr>American Educational Research Association (AERA)</vt:lpstr>
      <vt:lpstr>Google Scholar</vt:lpstr>
      <vt:lpstr>Reference Extractions</vt:lpstr>
      <vt:lpstr>How To Read</vt:lpstr>
      <vt:lpstr>How To Analyze</vt:lpstr>
      <vt:lpstr>How To Write</vt:lpstr>
      <vt:lpstr>Literature Reviews</vt:lpstr>
      <vt:lpstr>PowerPoint Presentation</vt:lpstr>
      <vt:lpstr>A Brief Word About Direct Quotations</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James Carroll</cp:lastModifiedBy>
  <cp:revision>57</cp:revision>
  <dcterms:created xsi:type="dcterms:W3CDTF">2016-03-04T17:00:57Z</dcterms:created>
  <dcterms:modified xsi:type="dcterms:W3CDTF">2018-09-03T19:08:28Z</dcterms:modified>
  <cp:category/>
</cp:coreProperties>
</file>